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256" r:id="rId2"/>
    <p:sldId id="282" r:id="rId3"/>
    <p:sldId id="305" r:id="rId4"/>
    <p:sldId id="306" r:id="rId5"/>
    <p:sldId id="334" r:id="rId6"/>
    <p:sldId id="309" r:id="rId7"/>
    <p:sldId id="335" r:id="rId8"/>
    <p:sldId id="336" r:id="rId9"/>
    <p:sldId id="487" r:id="rId10"/>
    <p:sldId id="468" r:id="rId11"/>
    <p:sldId id="308" r:id="rId12"/>
    <p:sldId id="307" r:id="rId13"/>
    <p:sldId id="488" r:id="rId14"/>
    <p:sldId id="483" r:id="rId15"/>
    <p:sldId id="484" r:id="rId16"/>
    <p:sldId id="381" r:id="rId17"/>
    <p:sldId id="382" r:id="rId18"/>
    <p:sldId id="385" r:id="rId19"/>
    <p:sldId id="524" r:id="rId20"/>
    <p:sldId id="525" r:id="rId21"/>
    <p:sldId id="538" r:id="rId22"/>
    <p:sldId id="539" r:id="rId23"/>
    <p:sldId id="540" r:id="rId24"/>
    <p:sldId id="541" r:id="rId25"/>
    <p:sldId id="489" r:id="rId26"/>
    <p:sldId id="490" r:id="rId27"/>
    <p:sldId id="388" r:id="rId28"/>
    <p:sldId id="491" r:id="rId29"/>
    <p:sldId id="329" r:id="rId30"/>
    <p:sldId id="325" r:id="rId31"/>
    <p:sldId id="262" r:id="rId32"/>
    <p:sldId id="324" r:id="rId33"/>
    <p:sldId id="478" r:id="rId34"/>
    <p:sldId id="492" r:id="rId35"/>
    <p:sldId id="493" r:id="rId36"/>
    <p:sldId id="494" r:id="rId37"/>
    <p:sldId id="495" r:id="rId38"/>
    <p:sldId id="496" r:id="rId39"/>
    <p:sldId id="479" r:id="rId40"/>
    <p:sldId id="499" r:id="rId41"/>
    <p:sldId id="500" r:id="rId42"/>
    <p:sldId id="503" r:id="rId43"/>
    <p:sldId id="504" r:id="rId44"/>
    <p:sldId id="505" r:id="rId45"/>
    <p:sldId id="512" r:id="rId46"/>
    <p:sldId id="513" r:id="rId47"/>
    <p:sldId id="509" r:id="rId48"/>
    <p:sldId id="510" r:id="rId49"/>
    <p:sldId id="412" r:id="rId50"/>
    <p:sldId id="413" r:id="rId51"/>
    <p:sldId id="428" r:id="rId52"/>
    <p:sldId id="430" r:id="rId53"/>
    <p:sldId id="429" r:id="rId54"/>
    <p:sldId id="431" r:id="rId55"/>
    <p:sldId id="432" r:id="rId56"/>
    <p:sldId id="455" r:id="rId57"/>
    <p:sldId id="439" r:id="rId58"/>
    <p:sldId id="518" r:id="rId59"/>
    <p:sldId id="514" r:id="rId60"/>
    <p:sldId id="515" r:id="rId61"/>
    <p:sldId id="516" r:id="rId62"/>
    <p:sldId id="416" r:id="rId63"/>
    <p:sldId id="418" r:id="rId64"/>
    <p:sldId id="517" r:id="rId65"/>
    <p:sldId id="434" r:id="rId66"/>
    <p:sldId id="435" r:id="rId67"/>
    <p:sldId id="437" r:id="rId68"/>
    <p:sldId id="436" r:id="rId69"/>
    <p:sldId id="511" r:id="rId70"/>
    <p:sldId id="520" r:id="rId71"/>
    <p:sldId id="519" r:id="rId72"/>
    <p:sldId id="444" r:id="rId73"/>
    <p:sldId id="469" r:id="rId74"/>
    <p:sldId id="445" r:id="rId75"/>
    <p:sldId id="446" r:id="rId76"/>
    <p:sldId id="454" r:id="rId77"/>
    <p:sldId id="453" r:id="rId78"/>
    <p:sldId id="452" r:id="rId79"/>
    <p:sldId id="451" r:id="rId80"/>
    <p:sldId id="449" r:id="rId81"/>
    <p:sldId id="521" r:id="rId82"/>
    <p:sldId id="485" r:id="rId83"/>
  </p:sldIdLst>
  <p:sldSz cx="9144000" cy="6858000" type="screen4x3"/>
  <p:notesSz cx="7099300" cy="10234613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34" autoAdjust="0"/>
    <p:restoredTop sz="88387" autoAdjust="0"/>
  </p:normalViewPr>
  <p:slideViewPr>
    <p:cSldViewPr showGuides="1">
      <p:cViewPr>
        <p:scale>
          <a:sx n="90" d="100"/>
          <a:sy n="90" d="100"/>
        </p:scale>
        <p:origin x="-1080" y="-2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48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5" Type="http://schemas.openxmlformats.org/officeDocument/2006/relationships/handoutMaster" Target="handoutMasters/handoutMaster1.xml"/><Relationship Id="rId86" Type="http://schemas.openxmlformats.org/officeDocument/2006/relationships/printerSettings" Target="printerSettings/printerSettings1.bin"/><Relationship Id="rId87" Type="http://schemas.openxmlformats.org/officeDocument/2006/relationships/presProps" Target="presProps.xml"/><Relationship Id="rId88" Type="http://schemas.openxmlformats.org/officeDocument/2006/relationships/viewProps" Target="viewProps.xml"/><Relationship Id="rId8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DC0E12-B2F9-4D44-B4AC-F51C9421C1FF}" type="datetimeFigureOut">
              <a:rPr lang="sv-SE" smtClean="0"/>
              <a:t>01/09/15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DD58BA-6D01-403B-AC7F-6A4CDDB46FB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78640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CA8E753-467B-4EA9-922A-EF746D3839F5}" type="datetimeFigureOut">
              <a:rPr lang="sv-SE" smtClean="0"/>
              <a:pPr/>
              <a:t>01/09/15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1EFCB47D-354C-47A6-BF74-48A3C1A93C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278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“Definition” </a:t>
            </a:r>
            <a:r>
              <a:rPr lang="en-US" dirty="0" err="1" smtClean="0"/>
              <a:t>av</a:t>
            </a:r>
            <a:r>
              <a:rPr lang="en-US" dirty="0" smtClean="0"/>
              <a:t> design </a:t>
            </a:r>
            <a:r>
              <a:rPr lang="en-US" dirty="0" err="1" smtClean="0"/>
              <a:t>från</a:t>
            </a:r>
            <a:r>
              <a:rPr lang="en-US" dirty="0" smtClean="0"/>
              <a:t> Wikipedia:</a:t>
            </a:r>
            <a:r>
              <a:rPr lang="en-US" baseline="0" dirty="0" smtClean="0"/>
              <a:t> http://en.wikipedia.org/wiki/Design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CB47D-354C-47A6-BF74-48A3C1A93C1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707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sv-SE" smtClean="0"/>
              <a:t>Nämna att det finns nåt som heter fokusgrupper</a:t>
            </a:r>
          </a:p>
        </p:txBody>
      </p:sp>
    </p:spTree>
    <p:extLst>
      <p:ext uri="{BB962C8B-B14F-4D97-AF65-F5344CB8AC3E}">
        <p14:creationId xmlns:p14="http://schemas.microsoft.com/office/powerpoint/2010/main" val="930991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sv-SE" smtClean="0"/>
              <a:t>Eletrolux jobbar mycket med etnografiska observationer och har mångdubblat sin omsättning</a:t>
            </a:r>
          </a:p>
        </p:txBody>
      </p:sp>
    </p:spTree>
    <p:extLst>
      <p:ext uri="{BB962C8B-B14F-4D97-AF65-F5344CB8AC3E}">
        <p14:creationId xmlns:p14="http://schemas.microsoft.com/office/powerpoint/2010/main" val="11873897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Ord som kontraherar varandra – användaren får värdera de olika ordparen 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CB47D-354C-47A6-BF74-48A3C1A93C17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251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Kanske</a:t>
            </a:r>
            <a:r>
              <a:rPr lang="en-GB" dirty="0" smtClean="0"/>
              <a:t> </a:t>
            </a:r>
            <a:r>
              <a:rPr lang="en-GB" dirty="0" err="1" smtClean="0"/>
              <a:t>är</a:t>
            </a:r>
            <a:r>
              <a:rPr lang="en-GB" dirty="0" smtClean="0"/>
              <a:t> </a:t>
            </a:r>
            <a:r>
              <a:rPr lang="en-GB" dirty="0" err="1" smtClean="0"/>
              <a:t>det</a:t>
            </a:r>
            <a:r>
              <a:rPr lang="en-GB" dirty="0" smtClean="0"/>
              <a:t> </a:t>
            </a:r>
            <a:r>
              <a:rPr lang="en-GB" dirty="0" err="1" smtClean="0"/>
              <a:t>så</a:t>
            </a:r>
            <a:r>
              <a:rPr lang="en-GB" dirty="0" smtClean="0"/>
              <a:t> </a:t>
            </a:r>
            <a:r>
              <a:rPr lang="en-GB" dirty="0" err="1" smtClean="0"/>
              <a:t>att</a:t>
            </a:r>
            <a:r>
              <a:rPr lang="en-GB" dirty="0" smtClean="0"/>
              <a:t> </a:t>
            </a:r>
            <a:r>
              <a:rPr lang="en-GB" dirty="0" err="1" smtClean="0"/>
              <a:t>designteamet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bara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förstår</a:t>
            </a:r>
            <a:r>
              <a:rPr lang="en-GB" baseline="0" dirty="0" smtClean="0"/>
              <a:t> 2,5% </a:t>
            </a:r>
            <a:r>
              <a:rPr lang="en-GB" baseline="0" dirty="0" err="1" smtClean="0"/>
              <a:t>av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användarens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behov</a:t>
            </a:r>
            <a:r>
              <a:rPr lang="en-GB" baseline="0" dirty="0" smtClean="0"/>
              <a:t> </a:t>
            </a:r>
            <a:r>
              <a:rPr lang="en-GB" baseline="0" dirty="0" err="1" smtClean="0"/>
              <a:t>också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medan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användaren</a:t>
            </a:r>
            <a:r>
              <a:rPr lang="en-GB" baseline="0" dirty="0" smtClean="0"/>
              <a:t>/</a:t>
            </a:r>
            <a:r>
              <a:rPr lang="en-GB" baseline="0" dirty="0" err="1" smtClean="0"/>
              <a:t>designteamet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tror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att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behoven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är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tydligt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klarlagda</a:t>
            </a:r>
            <a:endParaRPr lang="en-GB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CB47D-354C-47A6-BF74-48A3C1A93C1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905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3776" y="769938"/>
            <a:ext cx="5111750" cy="3833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Sen</a:t>
            </a:r>
            <a:r>
              <a:rPr lang="en-US" dirty="0" smtClean="0"/>
              <a:t> ISO-</a:t>
            </a:r>
            <a:r>
              <a:rPr lang="en-US" dirty="0" err="1" smtClean="0"/>
              <a:t>definitionen</a:t>
            </a:r>
            <a:r>
              <a:rPr lang="en-US" dirty="0" smtClean="0"/>
              <a:t> </a:t>
            </a:r>
            <a:r>
              <a:rPr lang="en-US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svenska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för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göra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tydligare</a:t>
            </a:r>
            <a:r>
              <a:rPr lang="en-US" baseline="0" dirty="0" smtClean="0"/>
              <a:t>. Effectiveness </a:t>
            </a:r>
            <a:r>
              <a:rPr lang="en-US" baseline="0" dirty="0" err="1" smtClean="0"/>
              <a:t>och</a:t>
            </a:r>
            <a:r>
              <a:rPr lang="en-US" baseline="0" dirty="0" smtClean="0"/>
              <a:t> efficiency </a:t>
            </a:r>
            <a:r>
              <a:rPr lang="en-US" baseline="0" dirty="0" err="1" smtClean="0"/>
              <a:t>är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helt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lätta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skilja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dirty="0" smtClean="0"/>
              <a:t>The </a:t>
            </a:r>
            <a:r>
              <a:rPr lang="en-US" b="1" dirty="0" smtClean="0"/>
              <a:t>effectiveness</a:t>
            </a:r>
            <a:r>
              <a:rPr lang="en-US" dirty="0" smtClean="0"/>
              <a:t>, </a:t>
            </a:r>
            <a:r>
              <a:rPr lang="en-US" b="1" dirty="0" smtClean="0"/>
              <a:t>efficiency</a:t>
            </a:r>
            <a:r>
              <a:rPr lang="en-US" dirty="0" smtClean="0"/>
              <a:t> and </a:t>
            </a:r>
            <a:r>
              <a:rPr lang="en-US" b="1" dirty="0" smtClean="0"/>
              <a:t>satisfaction</a:t>
            </a:r>
            <a:r>
              <a:rPr lang="en-US" dirty="0" smtClean="0"/>
              <a:t> with which specified </a:t>
            </a:r>
            <a:r>
              <a:rPr lang="en-US" i="1" dirty="0"/>
              <a:t>users</a:t>
            </a:r>
            <a:r>
              <a:rPr lang="en-US" dirty="0" smtClean="0"/>
              <a:t> achieve specified </a:t>
            </a:r>
            <a:r>
              <a:rPr lang="en-US" i="1" dirty="0"/>
              <a:t>goals</a:t>
            </a:r>
            <a:r>
              <a:rPr lang="en-US" dirty="0" smtClean="0"/>
              <a:t> in particular </a:t>
            </a:r>
            <a:r>
              <a:rPr lang="en-US" i="1" dirty="0"/>
              <a:t>environments</a:t>
            </a:r>
            <a:r>
              <a:rPr lang="en-US" dirty="0" smtClean="0"/>
              <a:t>. </a:t>
            </a:r>
          </a:p>
          <a:p>
            <a:r>
              <a:rPr lang="en-US" b="1" dirty="0" smtClean="0"/>
              <a:t>effectiveness: </a:t>
            </a:r>
            <a:r>
              <a:rPr lang="en-US" dirty="0" smtClean="0"/>
              <a:t>the accuracy and completeness with which specified users can achieve specified goals in particular environments</a:t>
            </a:r>
            <a:br>
              <a:rPr lang="en-US" dirty="0" smtClean="0"/>
            </a:br>
            <a:r>
              <a:rPr lang="en-US" b="1" dirty="0" smtClean="0"/>
              <a:t>efficiency:</a:t>
            </a:r>
            <a:r>
              <a:rPr lang="en-US" dirty="0" smtClean="0"/>
              <a:t> the resources expended in relation to the accuracy and completeness of goals achieved </a:t>
            </a:r>
            <a:br>
              <a:rPr lang="en-US" dirty="0" smtClean="0"/>
            </a:br>
            <a:r>
              <a:rPr lang="en-US" b="1" dirty="0" smtClean="0"/>
              <a:t>satisfaction:</a:t>
            </a:r>
            <a:r>
              <a:rPr lang="en-US" dirty="0" smtClean="0"/>
              <a:t> the comfort and acceptability of the work system to its users and other people affected by its use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CB47D-354C-47A6-BF74-48A3C1A93C17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3776" y="769938"/>
            <a:ext cx="5111750" cy="3833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</a:t>
            </a:r>
            <a:r>
              <a:rPr lang="en-US" baseline="0" dirty="0" smtClean="0"/>
              <a:t> med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projekten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när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tittar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produkter</a:t>
            </a:r>
            <a:r>
              <a:rPr lang="en-US" baseline="0" dirty="0" smtClean="0"/>
              <a:t>/system/</a:t>
            </a:r>
            <a:r>
              <a:rPr lang="en-US" baseline="0" dirty="0" err="1" smtClean="0"/>
              <a:t>tjänster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era </a:t>
            </a:r>
            <a:r>
              <a:rPr lang="en-US" baseline="0" dirty="0" err="1" smtClean="0"/>
              <a:t>olika</a:t>
            </a:r>
            <a:r>
              <a:rPr lang="en-US" baseline="0" dirty="0" smtClean="0"/>
              <a:t> case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CB47D-354C-47A6-BF74-48A3C1A93C17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Även</a:t>
            </a:r>
            <a:r>
              <a:rPr lang="en-US" dirty="0" smtClean="0"/>
              <a:t> iteration </a:t>
            </a:r>
            <a:r>
              <a:rPr lang="en-US" dirty="0" err="1" smtClean="0"/>
              <a:t>är</a:t>
            </a:r>
            <a:r>
              <a:rPr lang="en-US" dirty="0" smtClean="0"/>
              <a:t> </a:t>
            </a:r>
            <a:r>
              <a:rPr lang="en-US" dirty="0" err="1" smtClean="0"/>
              <a:t>typiskt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för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designprocess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CB47D-354C-47A6-BF74-48A3C1A93C17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Egentligen</a:t>
            </a:r>
            <a:r>
              <a:rPr lang="en-US" dirty="0" smtClean="0"/>
              <a:t> </a:t>
            </a:r>
            <a:r>
              <a:rPr lang="en-US" dirty="0" err="1" smtClean="0"/>
              <a:t>är</a:t>
            </a:r>
            <a:r>
              <a:rPr lang="en-US" dirty="0" smtClean="0"/>
              <a:t> en spiral </a:t>
            </a:r>
            <a:r>
              <a:rPr lang="en-US" dirty="0" err="1" smtClean="0"/>
              <a:t>mer</a:t>
            </a:r>
            <a:r>
              <a:rPr lang="en-US" dirty="0" smtClean="0"/>
              <a:t> </a:t>
            </a:r>
            <a:r>
              <a:rPr lang="en-US" dirty="0" err="1" smtClean="0"/>
              <a:t>korrekt</a:t>
            </a:r>
            <a:r>
              <a:rPr lang="en-US" dirty="0" smtClean="0"/>
              <a:t> </a:t>
            </a:r>
            <a:r>
              <a:rPr lang="en-US" dirty="0" err="1" smtClean="0"/>
              <a:t>än</a:t>
            </a:r>
            <a:r>
              <a:rPr lang="en-US" dirty="0" smtClean="0"/>
              <a:t> en </a:t>
            </a:r>
            <a:r>
              <a:rPr lang="en-US" dirty="0" err="1" smtClean="0"/>
              <a:t>cirkel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CB47D-354C-47A6-BF74-48A3C1A93C17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103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 IDEO </a:t>
            </a:r>
            <a:r>
              <a:rPr lang="en-US" dirty="0" err="1" smtClean="0"/>
              <a:t>som</a:t>
            </a:r>
            <a:r>
              <a:rPr lang="en-US" dirty="0" smtClean="0"/>
              <a:t> </a:t>
            </a:r>
            <a:r>
              <a:rPr lang="en-US" dirty="0" err="1" smtClean="0"/>
              <a:t>ett</a:t>
            </a:r>
            <a:r>
              <a:rPr lang="en-US" dirty="0" smtClean="0"/>
              <a:t> </a:t>
            </a:r>
            <a:r>
              <a:rPr lang="en-US" dirty="0" err="1" smtClean="0"/>
              <a:t>exempel</a:t>
            </a:r>
            <a:r>
              <a:rPr lang="en-US" dirty="0" smtClean="0"/>
              <a:t> </a:t>
            </a:r>
            <a:r>
              <a:rPr lang="en-US" dirty="0" err="1" smtClean="0"/>
              <a:t>på</a:t>
            </a:r>
            <a:r>
              <a:rPr lang="en-US" dirty="0" smtClean="0"/>
              <a:t> </a:t>
            </a:r>
            <a:r>
              <a:rPr lang="en-US" dirty="0" err="1" smtClean="0"/>
              <a:t>ett</a:t>
            </a:r>
            <a:r>
              <a:rPr lang="en-US" dirty="0" smtClean="0"/>
              <a:t> </a:t>
            </a:r>
            <a:r>
              <a:rPr lang="en-US" dirty="0" err="1" smtClean="0"/>
              <a:t>företag</a:t>
            </a:r>
            <a:r>
              <a:rPr lang="en-US" dirty="0" smtClean="0"/>
              <a:t> </a:t>
            </a:r>
            <a:r>
              <a:rPr lang="en-US" dirty="0" err="1" smtClean="0"/>
              <a:t>som</a:t>
            </a:r>
            <a:r>
              <a:rPr lang="en-US" dirty="0" smtClean="0"/>
              <a:t> </a:t>
            </a:r>
            <a:r>
              <a:rPr lang="en-US" dirty="0" err="1" smtClean="0"/>
              <a:t>tillämpar</a:t>
            </a:r>
            <a:r>
              <a:rPr lang="en-US" dirty="0" smtClean="0"/>
              <a:t> en </a:t>
            </a:r>
            <a:r>
              <a:rPr lang="en-US" dirty="0" err="1" smtClean="0"/>
              <a:t>väldigt</a:t>
            </a:r>
            <a:r>
              <a:rPr lang="en-US" dirty="0" smtClean="0"/>
              <a:t> </a:t>
            </a:r>
            <a:r>
              <a:rPr lang="en-US" dirty="0" err="1" smtClean="0"/>
              <a:t>effektiv</a:t>
            </a:r>
            <a:r>
              <a:rPr lang="en-US" dirty="0" smtClean="0"/>
              <a:t> </a:t>
            </a:r>
            <a:r>
              <a:rPr lang="en-US" dirty="0" err="1" smtClean="0"/>
              <a:t>designprocess</a:t>
            </a:r>
            <a:r>
              <a:rPr lang="en-US" dirty="0" smtClean="0"/>
              <a:t>. Ca</a:t>
            </a:r>
            <a:r>
              <a:rPr lang="en-US" baseline="0" dirty="0" smtClean="0"/>
              <a:t> </a:t>
            </a:r>
            <a:r>
              <a:rPr lang="en-US" dirty="0" smtClean="0"/>
              <a:t>8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CB47D-354C-47A6-BF74-48A3C1A93C17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Ännu</a:t>
            </a:r>
            <a:r>
              <a:rPr lang="en-US" dirty="0" smtClean="0"/>
              <a:t> </a:t>
            </a:r>
            <a:r>
              <a:rPr lang="en-US" dirty="0" err="1" smtClean="0"/>
              <a:t>ett</a:t>
            </a:r>
            <a:r>
              <a:rPr lang="en-US" dirty="0" smtClean="0"/>
              <a:t> </a:t>
            </a:r>
            <a:r>
              <a:rPr lang="en-US" dirty="0" err="1" smtClean="0"/>
              <a:t>exempel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slags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designprocess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CB47D-354C-47A6-BF74-48A3C1A93C17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831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Uppfyller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krav</a:t>
            </a:r>
            <a:r>
              <a:rPr lang="en-GB" baseline="0" dirty="0" smtClean="0"/>
              <a:t> </a:t>
            </a:r>
            <a:r>
              <a:rPr lang="en-GB" baseline="0" dirty="0" err="1" smtClean="0"/>
              <a:t>och</a:t>
            </a:r>
            <a:r>
              <a:rPr lang="en-GB" baseline="0" dirty="0" smtClean="0"/>
              <a:t> </a:t>
            </a:r>
            <a:r>
              <a:rPr lang="en-GB" baseline="0" dirty="0" err="1" smtClean="0"/>
              <a:t>behov</a:t>
            </a:r>
            <a:r>
              <a:rPr lang="en-GB" baseline="0" dirty="0" smtClean="0"/>
              <a:t>,</a:t>
            </a:r>
          </a:p>
          <a:p>
            <a:r>
              <a:rPr lang="en-GB" dirty="0" err="1" smtClean="0"/>
              <a:t>Antal</a:t>
            </a:r>
            <a:r>
              <a:rPr lang="en-GB" dirty="0" smtClean="0"/>
              <a:t> </a:t>
            </a:r>
            <a:r>
              <a:rPr lang="en-GB" dirty="0" err="1" smtClean="0"/>
              <a:t>fel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användaren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gör</a:t>
            </a:r>
            <a:r>
              <a:rPr lang="en-GB" baseline="0" dirty="0" smtClean="0"/>
              <a:t>,</a:t>
            </a:r>
          </a:p>
          <a:p>
            <a:r>
              <a:rPr lang="en-GB" baseline="0" dirty="0" err="1" smtClean="0"/>
              <a:t>Nöjdheten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användarupplevelsen</a:t>
            </a:r>
            <a:r>
              <a:rPr lang="en-GB" baseline="0" dirty="0" smtClean="0"/>
              <a:t>, …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CB47D-354C-47A6-BF74-48A3C1A93C17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348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2AA2F-7173-4F2F-8A36-0A4FF6D1823E}" type="datetimeFigureOut">
              <a:rPr lang="sv-SE" smtClean="0"/>
              <a:pPr/>
              <a:t>01/09/15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15965-FA72-4582-B633-3E3ECDF896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2AA2F-7173-4F2F-8A36-0A4FF6D1823E}" type="datetimeFigureOut">
              <a:rPr lang="sv-SE" smtClean="0"/>
              <a:pPr/>
              <a:t>01/09/15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15965-FA72-4582-B633-3E3ECDF896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2AA2F-7173-4F2F-8A36-0A4FF6D1823E}" type="datetimeFigureOut">
              <a:rPr lang="sv-SE" smtClean="0"/>
              <a:pPr/>
              <a:t>01/09/15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15965-FA72-4582-B633-3E3ECDF896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2AA2F-7173-4F2F-8A36-0A4FF6D1823E}" type="datetimeFigureOut">
              <a:rPr lang="sv-SE" smtClean="0"/>
              <a:pPr/>
              <a:t>01/09/15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15965-FA72-4582-B633-3E3ECDF896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2AA2F-7173-4F2F-8A36-0A4FF6D1823E}" type="datetimeFigureOut">
              <a:rPr lang="sv-SE" smtClean="0"/>
              <a:pPr/>
              <a:t>01/09/15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15965-FA72-4582-B633-3E3ECDF896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2AA2F-7173-4F2F-8A36-0A4FF6D1823E}" type="datetimeFigureOut">
              <a:rPr lang="sv-SE" smtClean="0"/>
              <a:pPr/>
              <a:t>01/09/15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15965-FA72-4582-B633-3E3ECDF896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2AA2F-7173-4F2F-8A36-0A4FF6D1823E}" type="datetimeFigureOut">
              <a:rPr lang="sv-SE" smtClean="0"/>
              <a:pPr/>
              <a:t>01/09/15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15965-FA72-4582-B633-3E3ECDF896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2AA2F-7173-4F2F-8A36-0A4FF6D1823E}" type="datetimeFigureOut">
              <a:rPr lang="sv-SE" smtClean="0"/>
              <a:pPr/>
              <a:t>01/09/15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15965-FA72-4582-B633-3E3ECDF896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2AA2F-7173-4F2F-8A36-0A4FF6D1823E}" type="datetimeFigureOut">
              <a:rPr lang="sv-SE" smtClean="0"/>
              <a:pPr/>
              <a:t>01/09/15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15965-FA72-4582-B633-3E3ECDF896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2AA2F-7173-4F2F-8A36-0A4FF6D1823E}" type="datetimeFigureOut">
              <a:rPr lang="sv-SE" smtClean="0"/>
              <a:pPr/>
              <a:t>01/09/15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15965-FA72-4582-B633-3E3ECDF896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2AA2F-7173-4F2F-8A36-0A4FF6D1823E}" type="datetimeFigureOut">
              <a:rPr lang="sv-SE" smtClean="0"/>
              <a:pPr/>
              <a:t>01/09/15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15965-FA72-4582-B633-3E3ECDF896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42AA2F-7173-4F2F-8A36-0A4FF6D1823E}" type="datetimeFigureOut">
              <a:rPr lang="sv-SE" smtClean="0"/>
              <a:pPr/>
              <a:t>01/09/15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815965-FA72-4582-B633-3E3ECDF896A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oUazVjvsMHs&amp;feature=related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hyperlink" Target="https://www.youtube.com/watch?v=M66ZU2PCIcM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hyperlink" Target="http://upload.wikimedia.org/wikipedia/commons/8/8a/Agriculture_(Plowing)_CNE-v1-p58-H.jpg" TargetMode="External"/><Relationship Id="rId5" Type="http://schemas.openxmlformats.org/officeDocument/2006/relationships/image" Target="../media/image17.jpeg"/><Relationship Id="rId6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 err="1" smtClean="0"/>
              <a:t>Designprocessen</a:t>
            </a:r>
            <a:endParaRPr lang="en-US" sz="6000" dirty="0"/>
          </a:p>
        </p:txBody>
      </p:sp>
      <p:sp>
        <p:nvSpPr>
          <p:cNvPr id="4" name="Underrubrik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v-SE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Kunskap</a:t>
            </a:r>
            <a:r>
              <a:rPr lang="en-US" dirty="0" smtClean="0"/>
              <a:t> </a:t>
            </a:r>
            <a:r>
              <a:rPr lang="en-US" dirty="0" err="1" smtClean="0"/>
              <a:t>är</a:t>
            </a:r>
            <a:r>
              <a:rPr lang="en-US" dirty="0" smtClean="0"/>
              <a:t> en </a:t>
            </a:r>
            <a:r>
              <a:rPr lang="en-US" dirty="0" err="1" smtClean="0"/>
              <a:t>enkelriktad</a:t>
            </a:r>
            <a:r>
              <a:rPr lang="en-US" dirty="0" smtClean="0"/>
              <a:t> </a:t>
            </a:r>
            <a:r>
              <a:rPr lang="en-US" dirty="0" err="1" smtClean="0"/>
              <a:t>väg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-20709" b="-207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68684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071670" y="2000240"/>
            <a:ext cx="521497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 smtClean="0"/>
              <a:t>Once we know something, we find it hard to imagine what it was like </a:t>
            </a:r>
            <a:r>
              <a:rPr lang="en-US" sz="3200" i="1" u="sng" dirty="0" smtClean="0"/>
              <a:t>not</a:t>
            </a:r>
            <a:r>
              <a:rPr lang="en-US" sz="3200" i="1" dirty="0" smtClean="0"/>
              <a:t> to know it. Our knowledge has "cursed" us. </a:t>
            </a:r>
            <a:endParaRPr lang="en-US" sz="32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5429256" y="4857760"/>
            <a:ext cx="2376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Newton (1990)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214414" y="1071546"/>
            <a:ext cx="107593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 smtClean="0"/>
              <a:t>“</a:t>
            </a:r>
            <a:endParaRPr lang="en-US" sz="166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…</a:t>
            </a:r>
            <a:r>
              <a:rPr lang="en-US" sz="3600" dirty="0" err="1" smtClean="0"/>
              <a:t>dessutom</a:t>
            </a:r>
            <a:r>
              <a:rPr lang="en-US" sz="3600" dirty="0" smtClean="0"/>
              <a:t> </a:t>
            </a:r>
            <a:r>
              <a:rPr lang="en-US" sz="3600" dirty="0" err="1" smtClean="0"/>
              <a:t>är</a:t>
            </a:r>
            <a:r>
              <a:rPr lang="en-US" sz="3600" dirty="0" smtClean="0"/>
              <a:t> </a:t>
            </a:r>
            <a:r>
              <a:rPr lang="en-US" sz="3600" dirty="0" err="1" smtClean="0"/>
              <a:t>det</a:t>
            </a:r>
            <a:r>
              <a:rPr lang="en-US" sz="3600" dirty="0" smtClean="0"/>
              <a:t> </a:t>
            </a:r>
            <a:r>
              <a:rPr lang="en-US" sz="3600" dirty="0" err="1" smtClean="0"/>
              <a:t>svårt</a:t>
            </a:r>
            <a:r>
              <a:rPr lang="en-US" sz="3600" dirty="0" smtClean="0"/>
              <a:t> </a:t>
            </a:r>
            <a:r>
              <a:rPr lang="en-US" sz="3600" dirty="0" err="1" smtClean="0"/>
              <a:t>att</a:t>
            </a:r>
            <a:r>
              <a:rPr lang="en-US" sz="3600" dirty="0" smtClean="0"/>
              <a:t> </a:t>
            </a:r>
            <a:r>
              <a:rPr lang="en-US" sz="3600" dirty="0" err="1" smtClean="0"/>
              <a:t>förutse</a:t>
            </a:r>
            <a:r>
              <a:rPr lang="en-US" sz="3600" dirty="0" smtClean="0"/>
              <a:t> </a:t>
            </a:r>
            <a:r>
              <a:rPr lang="en-US" sz="3600" dirty="0" err="1" smtClean="0"/>
              <a:t>allt</a:t>
            </a:r>
            <a:r>
              <a:rPr lang="en-US" sz="3600" dirty="0" smtClean="0"/>
              <a:t> </a:t>
            </a:r>
            <a:r>
              <a:rPr lang="en-US" sz="3600" dirty="0" err="1" smtClean="0"/>
              <a:t>som</a:t>
            </a:r>
            <a:r>
              <a:rPr lang="en-US" sz="3600" dirty="0" smtClean="0"/>
              <a:t> en </a:t>
            </a:r>
            <a:r>
              <a:rPr lang="en-US" sz="3600" dirty="0" err="1" smtClean="0"/>
              <a:t>användare</a:t>
            </a:r>
            <a:r>
              <a:rPr lang="en-US" sz="3600" dirty="0" smtClean="0"/>
              <a:t> </a:t>
            </a:r>
            <a:r>
              <a:rPr lang="en-US" sz="3600" dirty="0" err="1" smtClean="0"/>
              <a:t>kan</a:t>
            </a:r>
            <a:r>
              <a:rPr lang="en-US" sz="3600" dirty="0" smtClean="0"/>
              <a:t> </a:t>
            </a:r>
            <a:r>
              <a:rPr lang="en-US" sz="3600" dirty="0" err="1" smtClean="0"/>
              <a:t>hitta</a:t>
            </a:r>
            <a:r>
              <a:rPr lang="en-US" sz="3600" dirty="0" smtClean="0"/>
              <a:t> </a:t>
            </a:r>
            <a:r>
              <a:rPr lang="en-US" sz="3600" dirty="0" err="1" smtClean="0"/>
              <a:t>på</a:t>
            </a:r>
            <a:r>
              <a:rPr lang="en-US" sz="3600" dirty="0" smtClean="0"/>
              <a:t>!</a:t>
            </a:r>
            <a:endParaRPr lang="en-US" sz="3600" dirty="0"/>
          </a:p>
        </p:txBody>
      </p:sp>
      <p:pic>
        <p:nvPicPr>
          <p:cNvPr id="4" name="Content Placeholder 3" descr="P101001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99592" y="1988840"/>
            <a:ext cx="2168977" cy="16267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Äldre kvinna använder dato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72200" y="1988840"/>
            <a:ext cx="1772270" cy="18143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9876" name="Picture 4" descr="http://images.intomobile.com/wp-content/uploads/2007/05/angry-mobile-phone-us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29190" y="4149080"/>
            <a:ext cx="2420972" cy="18178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9878" name="Picture 6" descr="http://www.omahacomputing.com/yahoo_site_admin/assets/images/Frustrated_user.188155223_std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07704" y="4365104"/>
            <a:ext cx="2400998" cy="15931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9880" name="Picture 8" descr="http://www.wrgardner.com/film/RemoteControl/RemoteControl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19872" y="2060848"/>
            <a:ext cx="2502378" cy="16656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… </a:t>
            </a:r>
            <a:r>
              <a:rPr lang="en-GB" dirty="0" err="1" smtClean="0"/>
              <a:t>och</a:t>
            </a:r>
            <a:r>
              <a:rPr lang="en-GB" dirty="0" smtClean="0"/>
              <a:t> </a:t>
            </a:r>
            <a:r>
              <a:rPr lang="en-GB" dirty="0" err="1" smtClean="0"/>
              <a:t>så</a:t>
            </a:r>
            <a:r>
              <a:rPr lang="en-GB" dirty="0" smtClean="0"/>
              <a:t> vet </a:t>
            </a:r>
            <a:r>
              <a:rPr lang="en-GB" dirty="0" err="1" smtClean="0"/>
              <a:t>ju</a:t>
            </a:r>
            <a:r>
              <a:rPr lang="en-GB" dirty="0" smtClean="0"/>
              <a:t> </a:t>
            </a:r>
            <a:r>
              <a:rPr lang="en-GB" dirty="0" err="1" smtClean="0"/>
              <a:t>inte</a:t>
            </a:r>
            <a:r>
              <a:rPr lang="en-GB" dirty="0" smtClean="0"/>
              <a:t> </a:t>
            </a:r>
            <a:r>
              <a:rPr lang="en-GB" dirty="0" err="1" smtClean="0"/>
              <a:t>användarna</a:t>
            </a:r>
            <a:r>
              <a:rPr lang="en-GB" dirty="0" smtClean="0"/>
              <a:t> </a:t>
            </a:r>
            <a:r>
              <a:rPr lang="en-GB" dirty="0" err="1" smtClean="0"/>
              <a:t>alltid</a:t>
            </a:r>
            <a:r>
              <a:rPr lang="en-GB" dirty="0" smtClean="0"/>
              <a:t> </a:t>
            </a:r>
            <a:r>
              <a:rPr lang="en-GB" dirty="0" err="1" smtClean="0"/>
              <a:t>vilka</a:t>
            </a:r>
            <a:r>
              <a:rPr lang="en-GB" dirty="0" smtClean="0"/>
              <a:t> </a:t>
            </a:r>
            <a:r>
              <a:rPr lang="en-GB" dirty="0" err="1" smtClean="0"/>
              <a:t>möjligheter</a:t>
            </a:r>
            <a:r>
              <a:rPr lang="en-GB" dirty="0" smtClean="0"/>
              <a:t> </a:t>
            </a:r>
            <a:r>
              <a:rPr lang="en-GB" dirty="0" err="1" smtClean="0"/>
              <a:t>som</a:t>
            </a:r>
            <a:r>
              <a:rPr lang="en-GB" dirty="0" smtClean="0"/>
              <a:t> </a:t>
            </a:r>
            <a:r>
              <a:rPr lang="en-GB" dirty="0" err="1" smtClean="0"/>
              <a:t>finns</a:t>
            </a:r>
            <a:r>
              <a:rPr lang="en-GB" dirty="0" smtClean="0"/>
              <a:t>!</a:t>
            </a:r>
            <a:endParaRPr lang="en-GB" dirty="0"/>
          </a:p>
        </p:txBody>
      </p:sp>
      <p:sp>
        <p:nvSpPr>
          <p:cNvPr id="4" name="Rectangle 4"/>
          <p:cNvSpPr/>
          <p:nvPr/>
        </p:nvSpPr>
        <p:spPr>
          <a:xfrm>
            <a:off x="2071670" y="2424524"/>
            <a:ext cx="538065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 smtClean="0"/>
              <a:t>Om jag hade </a:t>
            </a:r>
            <a:r>
              <a:rPr lang="en-US" sz="3200" i="1" dirty="0" err="1" smtClean="0"/>
              <a:t>frågat</a:t>
            </a:r>
            <a:r>
              <a:rPr lang="en-US" sz="3200" i="1" dirty="0" smtClean="0"/>
              <a:t> mina </a:t>
            </a:r>
            <a:r>
              <a:rPr lang="en-US" sz="3200" i="1" dirty="0" err="1" smtClean="0"/>
              <a:t>kunder</a:t>
            </a:r>
            <a:r>
              <a:rPr lang="en-US" sz="3200" i="1" dirty="0" smtClean="0"/>
              <a:t> </a:t>
            </a:r>
            <a:r>
              <a:rPr lang="en-US" sz="3200" i="1" dirty="0" err="1" smtClean="0"/>
              <a:t>vad</a:t>
            </a:r>
            <a:r>
              <a:rPr lang="en-US" sz="3200" i="1" dirty="0" smtClean="0"/>
              <a:t> de hade </a:t>
            </a:r>
            <a:r>
              <a:rPr lang="en-US" sz="3200" i="1" dirty="0" err="1" smtClean="0"/>
              <a:t>velat</a:t>
            </a:r>
            <a:r>
              <a:rPr lang="en-US" sz="3200" i="1" dirty="0" smtClean="0"/>
              <a:t> ha hade de </a:t>
            </a:r>
            <a:r>
              <a:rPr lang="en-US" sz="3200" i="1" dirty="0" err="1" smtClean="0"/>
              <a:t>sagt</a:t>
            </a:r>
            <a:r>
              <a:rPr lang="en-US" sz="3200" i="1" dirty="0" smtClean="0"/>
              <a:t> en </a:t>
            </a:r>
            <a:r>
              <a:rPr lang="en-US" sz="3200" i="1" dirty="0" err="1" smtClean="0"/>
              <a:t>snabbare</a:t>
            </a:r>
            <a:r>
              <a:rPr lang="en-US" sz="3200" i="1" dirty="0" smtClean="0"/>
              <a:t> </a:t>
            </a:r>
            <a:r>
              <a:rPr lang="en-US" sz="3200" i="1" dirty="0" err="1" smtClean="0"/>
              <a:t>häst</a:t>
            </a:r>
            <a:r>
              <a:rPr lang="en-US" sz="3200" i="1" dirty="0" smtClean="0"/>
              <a:t>.</a:t>
            </a:r>
            <a:endParaRPr lang="en-US" sz="3200" i="1" dirty="0"/>
          </a:p>
        </p:txBody>
      </p:sp>
      <p:sp>
        <p:nvSpPr>
          <p:cNvPr id="5" name="TextBox 6"/>
          <p:cNvSpPr txBox="1"/>
          <p:nvPr/>
        </p:nvSpPr>
        <p:spPr>
          <a:xfrm>
            <a:off x="4283968" y="4341898"/>
            <a:ext cx="41222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Henry Ford (1863-1947), </a:t>
            </a:r>
            <a:br>
              <a:rPr lang="en-US" sz="2800" dirty="0" smtClean="0"/>
            </a:br>
            <a:r>
              <a:rPr lang="en-US" sz="2800" dirty="0" err="1" smtClean="0"/>
              <a:t>som</a:t>
            </a:r>
            <a:r>
              <a:rPr lang="en-US" sz="2800" dirty="0" smtClean="0"/>
              <a:t> </a:t>
            </a:r>
            <a:r>
              <a:rPr lang="en-US" sz="2800" dirty="0" err="1" smtClean="0"/>
              <a:t>istället</a:t>
            </a:r>
            <a:r>
              <a:rPr lang="en-US" sz="2800" dirty="0" smtClean="0"/>
              <a:t> </a:t>
            </a:r>
            <a:r>
              <a:rPr lang="en-US" sz="2800" dirty="0" err="1" smtClean="0"/>
              <a:t>uppfann</a:t>
            </a:r>
            <a:r>
              <a:rPr lang="en-US" sz="2800" dirty="0" smtClean="0"/>
              <a:t> en </a:t>
            </a:r>
            <a:r>
              <a:rPr lang="en-US" sz="2800" dirty="0" err="1" smtClean="0"/>
              <a:t>bil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6" name="TextBox 3"/>
          <p:cNvSpPr txBox="1"/>
          <p:nvPr/>
        </p:nvSpPr>
        <p:spPr>
          <a:xfrm>
            <a:off x="1214414" y="1495830"/>
            <a:ext cx="107593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 smtClean="0"/>
              <a:t>“</a:t>
            </a:r>
            <a:endParaRPr lang="en-US" sz="16600" dirty="0"/>
          </a:p>
        </p:txBody>
      </p:sp>
    </p:spTree>
    <p:extLst>
      <p:ext uri="{BB962C8B-B14F-4D97-AF65-F5344CB8AC3E}">
        <p14:creationId xmlns:p14="http://schemas.microsoft.com/office/powerpoint/2010/main" val="1180474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Domänkunskap</a:t>
            </a:r>
            <a:endParaRPr lang="en-GB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57200" y="3501008"/>
            <a:ext cx="8229600" cy="2625155"/>
          </a:xfrm>
        </p:spPr>
        <p:txBody>
          <a:bodyPr>
            <a:noAutofit/>
          </a:bodyPr>
          <a:lstStyle/>
          <a:p>
            <a:r>
              <a:rPr lang="en-GB" sz="2400" dirty="0" smtClean="0"/>
              <a:t>Man </a:t>
            </a:r>
            <a:r>
              <a:rPr lang="en-GB" sz="2400" dirty="0" err="1" smtClean="0"/>
              <a:t>är</a:t>
            </a:r>
            <a:r>
              <a:rPr lang="en-GB" sz="2400" dirty="0" smtClean="0"/>
              <a:t> expert </a:t>
            </a:r>
            <a:r>
              <a:rPr lang="en-GB" sz="2400" dirty="0" err="1" smtClean="0"/>
              <a:t>i</a:t>
            </a:r>
            <a:r>
              <a:rPr lang="en-GB" sz="2400" dirty="0" smtClean="0"/>
              <a:t> </a:t>
            </a:r>
            <a:r>
              <a:rPr lang="en-GB" sz="2400" dirty="0" err="1" smtClean="0"/>
              <a:t>sitt</a:t>
            </a:r>
            <a:r>
              <a:rPr lang="en-GB" sz="2400" dirty="0" smtClean="0"/>
              <a:t> </a:t>
            </a:r>
            <a:r>
              <a:rPr lang="en-GB" sz="2400" dirty="0" err="1" smtClean="0"/>
              <a:t>eget</a:t>
            </a:r>
            <a:r>
              <a:rPr lang="en-GB" sz="2400" dirty="0" smtClean="0"/>
              <a:t> </a:t>
            </a:r>
            <a:r>
              <a:rPr lang="en-GB" sz="2400" dirty="0" err="1" smtClean="0"/>
              <a:t>område</a:t>
            </a:r>
            <a:r>
              <a:rPr lang="en-GB" sz="2400" dirty="0" smtClean="0"/>
              <a:t>!</a:t>
            </a:r>
          </a:p>
          <a:p>
            <a:r>
              <a:rPr lang="en-GB" sz="2400" dirty="0" err="1" smtClean="0"/>
              <a:t>Utvecklare</a:t>
            </a:r>
            <a:r>
              <a:rPr lang="en-GB" sz="2400" dirty="0" smtClean="0"/>
              <a:t>/designer – </a:t>
            </a:r>
            <a:r>
              <a:rPr lang="en-GB" sz="2400" dirty="0" err="1" smtClean="0"/>
              <a:t>förstår</a:t>
            </a:r>
            <a:r>
              <a:rPr lang="en-GB" sz="2400" dirty="0" smtClean="0"/>
              <a:t> design- </a:t>
            </a:r>
            <a:r>
              <a:rPr lang="en-GB" sz="2400" dirty="0" err="1" smtClean="0"/>
              <a:t>och</a:t>
            </a:r>
            <a:r>
              <a:rPr lang="en-GB" sz="2400" dirty="0" smtClean="0"/>
              <a:t> </a:t>
            </a:r>
            <a:r>
              <a:rPr lang="en-GB" sz="2400" dirty="0" err="1" smtClean="0"/>
              <a:t>utvecklingsprocess</a:t>
            </a:r>
            <a:r>
              <a:rPr lang="en-GB" sz="2400" dirty="0" smtClean="0"/>
              <a:t>, ex </a:t>
            </a:r>
            <a:r>
              <a:rPr lang="en-GB" sz="2400" dirty="0" err="1" smtClean="0"/>
              <a:t>tekniska</a:t>
            </a:r>
            <a:r>
              <a:rPr lang="en-GB" sz="2400" dirty="0" smtClean="0"/>
              <a:t> </a:t>
            </a:r>
            <a:r>
              <a:rPr lang="en-GB" sz="2400" dirty="0" err="1" smtClean="0"/>
              <a:t>begränsningar</a:t>
            </a:r>
            <a:r>
              <a:rPr lang="en-GB" sz="2400" dirty="0" smtClean="0"/>
              <a:t>, men </a:t>
            </a:r>
            <a:r>
              <a:rPr lang="en-GB" sz="2400" dirty="0" err="1" smtClean="0"/>
              <a:t>kan</a:t>
            </a:r>
            <a:r>
              <a:rPr lang="en-GB" sz="2400" dirty="0" smtClean="0"/>
              <a:t> </a:t>
            </a:r>
            <a:r>
              <a:rPr lang="en-GB" sz="2400" dirty="0" err="1" smtClean="0"/>
              <a:t>inte</a:t>
            </a:r>
            <a:r>
              <a:rPr lang="en-GB" sz="2400" dirty="0" smtClean="0"/>
              <a:t> </a:t>
            </a:r>
            <a:r>
              <a:rPr lang="en-GB" sz="2400" dirty="0" err="1" smtClean="0"/>
              <a:t>så</a:t>
            </a:r>
            <a:r>
              <a:rPr lang="en-GB" sz="2400" dirty="0" smtClean="0"/>
              <a:t> </a:t>
            </a:r>
            <a:r>
              <a:rPr lang="en-GB" sz="2400" dirty="0" err="1" smtClean="0"/>
              <a:t>mycket</a:t>
            </a:r>
            <a:r>
              <a:rPr lang="en-GB" sz="2400" dirty="0" smtClean="0"/>
              <a:t> </a:t>
            </a:r>
            <a:r>
              <a:rPr lang="en-GB" sz="2400" dirty="0" err="1" smtClean="0"/>
              <a:t>om</a:t>
            </a:r>
            <a:r>
              <a:rPr lang="en-GB" sz="2400" dirty="0" smtClean="0"/>
              <a:t> </a:t>
            </a:r>
            <a:r>
              <a:rPr lang="en-GB" sz="2400" dirty="0" err="1" smtClean="0"/>
              <a:t>användarens</a:t>
            </a:r>
            <a:r>
              <a:rPr lang="en-GB" sz="2400" dirty="0" smtClean="0"/>
              <a:t> </a:t>
            </a:r>
            <a:r>
              <a:rPr lang="en-GB" sz="2400" dirty="0" err="1" smtClean="0"/>
              <a:t>sammanhang</a:t>
            </a:r>
            <a:endParaRPr lang="en-GB" sz="2400" dirty="0" smtClean="0"/>
          </a:p>
          <a:p>
            <a:r>
              <a:rPr lang="en-GB" sz="2400" dirty="0" err="1" smtClean="0"/>
              <a:t>Användare</a:t>
            </a:r>
            <a:r>
              <a:rPr lang="en-GB" sz="2400" dirty="0" smtClean="0"/>
              <a:t>/</a:t>
            </a:r>
            <a:r>
              <a:rPr lang="en-GB" sz="2400" dirty="0" err="1" smtClean="0"/>
              <a:t>Beställare</a:t>
            </a:r>
            <a:r>
              <a:rPr lang="en-GB" sz="2400" dirty="0" smtClean="0"/>
              <a:t> – </a:t>
            </a:r>
            <a:r>
              <a:rPr lang="en-GB" sz="2400" dirty="0" err="1" smtClean="0"/>
              <a:t>förstår</a:t>
            </a:r>
            <a:r>
              <a:rPr lang="en-GB" sz="2400" dirty="0" smtClean="0"/>
              <a:t> </a:t>
            </a:r>
            <a:r>
              <a:rPr lang="en-GB" sz="2400" dirty="0" err="1" smtClean="0"/>
              <a:t>sina</a:t>
            </a:r>
            <a:r>
              <a:rPr lang="en-GB" sz="2400" dirty="0" smtClean="0"/>
              <a:t> </a:t>
            </a:r>
            <a:r>
              <a:rPr lang="en-GB" sz="2400" dirty="0" err="1" smtClean="0"/>
              <a:t>behov</a:t>
            </a:r>
            <a:r>
              <a:rPr lang="en-GB" sz="2400" dirty="0" smtClean="0"/>
              <a:t> men </a:t>
            </a:r>
            <a:r>
              <a:rPr lang="en-GB" sz="2400" dirty="0" err="1" smtClean="0"/>
              <a:t>kan</a:t>
            </a:r>
            <a:r>
              <a:rPr lang="en-GB" sz="2400" dirty="0" smtClean="0"/>
              <a:t> </a:t>
            </a:r>
            <a:r>
              <a:rPr lang="en-GB" sz="2400" dirty="0" err="1" smtClean="0"/>
              <a:t>inte</a:t>
            </a:r>
            <a:r>
              <a:rPr lang="en-GB" sz="2400" dirty="0" smtClean="0"/>
              <a:t> </a:t>
            </a:r>
            <a:r>
              <a:rPr lang="en-GB" sz="2400" dirty="0" err="1" smtClean="0"/>
              <a:t>alltid</a:t>
            </a:r>
            <a:r>
              <a:rPr lang="en-GB" sz="2400" dirty="0" smtClean="0"/>
              <a:t> </a:t>
            </a:r>
            <a:r>
              <a:rPr lang="en-GB" sz="2400" dirty="0" err="1" smtClean="0"/>
              <a:t>beskriva</a:t>
            </a:r>
            <a:r>
              <a:rPr lang="en-GB" sz="2400" dirty="0" smtClean="0"/>
              <a:t> </a:t>
            </a:r>
            <a:r>
              <a:rPr lang="en-GB" sz="2400" dirty="0" err="1" smtClean="0"/>
              <a:t>dem</a:t>
            </a:r>
            <a:r>
              <a:rPr lang="en-GB" sz="2400" dirty="0" smtClean="0"/>
              <a:t> </a:t>
            </a:r>
            <a:r>
              <a:rPr lang="en-GB" sz="2400" dirty="0" err="1" smtClean="0"/>
              <a:t>på</a:t>
            </a:r>
            <a:r>
              <a:rPr lang="en-GB" sz="2400" dirty="0" smtClean="0"/>
              <a:t> </a:t>
            </a:r>
            <a:r>
              <a:rPr lang="en-GB" sz="2400" dirty="0" err="1" smtClean="0"/>
              <a:t>ett</a:t>
            </a:r>
            <a:r>
              <a:rPr lang="en-GB" sz="2400" dirty="0" smtClean="0"/>
              <a:t> </a:t>
            </a:r>
            <a:r>
              <a:rPr lang="en-GB" sz="2400" dirty="0" err="1" smtClean="0"/>
              <a:t>sätt</a:t>
            </a:r>
            <a:r>
              <a:rPr lang="en-GB" sz="2400" dirty="0" smtClean="0"/>
              <a:t> </a:t>
            </a:r>
            <a:r>
              <a:rPr lang="en-GB" sz="2400" dirty="0" err="1" smtClean="0"/>
              <a:t>som</a:t>
            </a:r>
            <a:r>
              <a:rPr lang="en-GB" sz="2400" dirty="0" smtClean="0"/>
              <a:t> </a:t>
            </a:r>
            <a:r>
              <a:rPr lang="en-GB" sz="2400" dirty="0" err="1" smtClean="0"/>
              <a:t>är</a:t>
            </a:r>
            <a:r>
              <a:rPr lang="en-GB" sz="2400" dirty="0" smtClean="0"/>
              <a:t> </a:t>
            </a:r>
            <a:r>
              <a:rPr lang="en-GB" sz="2400" dirty="0" err="1" smtClean="0"/>
              <a:t>direkt</a:t>
            </a:r>
            <a:r>
              <a:rPr lang="en-GB" sz="2400" dirty="0" smtClean="0"/>
              <a:t> </a:t>
            </a:r>
            <a:r>
              <a:rPr lang="en-GB" sz="2400" dirty="0" err="1" smtClean="0"/>
              <a:t>överförbart</a:t>
            </a:r>
            <a:r>
              <a:rPr lang="en-GB" sz="2400" dirty="0" smtClean="0"/>
              <a:t> till en </a:t>
            </a:r>
            <a:r>
              <a:rPr lang="en-GB" sz="2400" dirty="0" err="1" smtClean="0"/>
              <a:t>kravspecifikation</a:t>
            </a:r>
            <a:r>
              <a:rPr lang="en-GB" sz="2400" dirty="0" smtClean="0"/>
              <a:t> </a:t>
            </a:r>
            <a:r>
              <a:rPr lang="en-GB" sz="2400" dirty="0" err="1" smtClean="0"/>
              <a:t>och</a:t>
            </a:r>
            <a:r>
              <a:rPr lang="en-GB" sz="2400" dirty="0" smtClean="0"/>
              <a:t> </a:t>
            </a:r>
            <a:r>
              <a:rPr lang="en-GB" sz="2400" dirty="0" err="1" smtClean="0"/>
              <a:t>känner</a:t>
            </a:r>
            <a:r>
              <a:rPr lang="en-GB" sz="2400" dirty="0" smtClean="0"/>
              <a:t> </a:t>
            </a:r>
            <a:r>
              <a:rPr lang="en-GB" sz="2400" dirty="0" err="1" smtClean="0"/>
              <a:t>inte</a:t>
            </a:r>
            <a:r>
              <a:rPr lang="en-GB" sz="2400" dirty="0" smtClean="0"/>
              <a:t> till </a:t>
            </a:r>
            <a:r>
              <a:rPr lang="en-GB" sz="2400" dirty="0" err="1" smtClean="0"/>
              <a:t>möjligheter</a:t>
            </a:r>
            <a:r>
              <a:rPr lang="en-GB" sz="2400" dirty="0" smtClean="0"/>
              <a:t> </a:t>
            </a:r>
            <a:r>
              <a:rPr lang="en-GB" sz="2400" dirty="0" err="1" smtClean="0"/>
              <a:t>eller</a:t>
            </a:r>
            <a:r>
              <a:rPr lang="en-GB" sz="2400" dirty="0" smtClean="0"/>
              <a:t> </a:t>
            </a:r>
            <a:r>
              <a:rPr lang="en-GB" sz="2400" dirty="0" err="1" smtClean="0"/>
              <a:t>begränsningar</a:t>
            </a:r>
            <a:r>
              <a:rPr lang="en-GB" sz="2400" dirty="0" smtClean="0"/>
              <a:t> med </a:t>
            </a:r>
            <a:r>
              <a:rPr lang="en-GB" sz="2400" dirty="0" err="1"/>
              <a:t>t.ex</a:t>
            </a:r>
            <a:r>
              <a:rPr lang="en-GB" sz="2400" dirty="0"/>
              <a:t>. </a:t>
            </a:r>
            <a:r>
              <a:rPr lang="en-GB" sz="2400" dirty="0" smtClean="0"/>
              <a:t>en </a:t>
            </a:r>
            <a:r>
              <a:rPr lang="en-GB" sz="2400" dirty="0" err="1" smtClean="0"/>
              <a:t>viss</a:t>
            </a:r>
            <a:r>
              <a:rPr lang="en-GB" sz="2400" dirty="0" smtClean="0"/>
              <a:t> </a:t>
            </a:r>
            <a:r>
              <a:rPr lang="en-GB" sz="2400" dirty="0" err="1" smtClean="0"/>
              <a:t>teknisk</a:t>
            </a:r>
            <a:r>
              <a:rPr lang="en-GB" sz="2400" dirty="0" smtClean="0"/>
              <a:t> </a:t>
            </a:r>
            <a:r>
              <a:rPr lang="en-GB" sz="2400" dirty="0" err="1" smtClean="0"/>
              <a:t>lösning</a:t>
            </a:r>
            <a:r>
              <a:rPr lang="en-GB" sz="2400" dirty="0" smtClean="0"/>
              <a:t>.</a:t>
            </a: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1168780" y="1699067"/>
            <a:ext cx="67155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Writing code isn’t the problem. </a:t>
            </a:r>
            <a:r>
              <a:rPr lang="en-US" sz="2800" dirty="0" smtClean="0"/>
              <a:t>Understanding </a:t>
            </a:r>
            <a:r>
              <a:rPr lang="en-US" sz="2800" dirty="0"/>
              <a:t>the problem is the </a:t>
            </a:r>
            <a:r>
              <a:rPr lang="en-US" sz="2800" dirty="0" smtClean="0"/>
              <a:t>problem.</a:t>
            </a:r>
            <a:endParaRPr lang="en-US" sz="2800" i="1" dirty="0"/>
          </a:p>
        </p:txBody>
      </p:sp>
      <p:sp>
        <p:nvSpPr>
          <p:cNvPr id="6" name="TextBox 6"/>
          <p:cNvSpPr txBox="1"/>
          <p:nvPr/>
        </p:nvSpPr>
        <p:spPr>
          <a:xfrm>
            <a:off x="4482203" y="2832445"/>
            <a:ext cx="3366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Curtis, Krasner, and </a:t>
            </a:r>
            <a:r>
              <a:rPr lang="en-US" sz="2000" dirty="0" err="1"/>
              <a:t>Iscoe</a:t>
            </a:r>
            <a:r>
              <a:rPr lang="en-US" sz="2000" dirty="0"/>
              <a:t> 1988</a:t>
            </a:r>
          </a:p>
        </p:txBody>
      </p:sp>
      <p:sp>
        <p:nvSpPr>
          <p:cNvPr id="7" name="TextBox 3"/>
          <p:cNvSpPr txBox="1"/>
          <p:nvPr/>
        </p:nvSpPr>
        <p:spPr>
          <a:xfrm>
            <a:off x="467544" y="1052736"/>
            <a:ext cx="66802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 smtClean="0"/>
              <a:t>“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4169088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Jaha, vad kan man göra då, när…</a:t>
            </a:r>
            <a:endParaRPr lang="en-US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… </a:t>
            </a:r>
            <a:r>
              <a:rPr lang="en-GB" dirty="0" err="1" smtClean="0"/>
              <a:t>kommunikation</a:t>
            </a:r>
            <a:r>
              <a:rPr lang="en-GB" dirty="0" smtClean="0"/>
              <a:t> </a:t>
            </a:r>
            <a:r>
              <a:rPr lang="en-GB" dirty="0" err="1" smtClean="0"/>
              <a:t>mellan</a:t>
            </a:r>
            <a:r>
              <a:rPr lang="en-GB" dirty="0" smtClean="0"/>
              <a:t> designer </a:t>
            </a:r>
            <a:r>
              <a:rPr lang="en-GB" dirty="0" err="1" smtClean="0"/>
              <a:t>och</a:t>
            </a:r>
            <a:r>
              <a:rPr lang="en-GB" dirty="0" smtClean="0"/>
              <a:t> </a:t>
            </a:r>
            <a:r>
              <a:rPr lang="en-GB" dirty="0" err="1" smtClean="0"/>
              <a:t>användare</a:t>
            </a:r>
            <a:r>
              <a:rPr lang="en-GB" dirty="0" smtClean="0"/>
              <a:t> </a:t>
            </a:r>
            <a:r>
              <a:rPr lang="en-GB" dirty="0" err="1" smtClean="0"/>
              <a:t>brister</a:t>
            </a:r>
            <a:r>
              <a:rPr lang="en-GB" dirty="0"/>
              <a:t>?</a:t>
            </a:r>
            <a:r>
              <a:rPr lang="en-GB" dirty="0" smtClean="0"/>
              <a:t> </a:t>
            </a:r>
          </a:p>
          <a:p>
            <a:pPr lvl="1"/>
            <a:r>
              <a:rPr lang="en-GB" dirty="0" smtClean="0"/>
              <a:t>De </a:t>
            </a:r>
            <a:r>
              <a:rPr lang="en-GB" dirty="0" err="1" smtClean="0"/>
              <a:t>pratar</a:t>
            </a:r>
            <a:r>
              <a:rPr lang="en-GB" dirty="0" smtClean="0"/>
              <a:t> </a:t>
            </a:r>
            <a:r>
              <a:rPr lang="en-GB" dirty="0" err="1" smtClean="0"/>
              <a:t>olika</a:t>
            </a:r>
            <a:r>
              <a:rPr lang="en-GB" dirty="0" smtClean="0"/>
              <a:t> </a:t>
            </a:r>
            <a:r>
              <a:rPr lang="en-GB" dirty="0" err="1" smtClean="0"/>
              <a:t>språk</a:t>
            </a:r>
            <a:endParaRPr lang="en-GB" dirty="0" smtClean="0"/>
          </a:p>
          <a:p>
            <a:pPr lvl="1"/>
            <a:r>
              <a:rPr lang="en-GB" dirty="0" err="1" smtClean="0"/>
              <a:t>Informationen</a:t>
            </a:r>
            <a:r>
              <a:rPr lang="en-GB" dirty="0" smtClean="0"/>
              <a:t> </a:t>
            </a:r>
            <a:r>
              <a:rPr lang="en-GB" dirty="0" err="1" smtClean="0"/>
              <a:t>ska</a:t>
            </a:r>
            <a:r>
              <a:rPr lang="en-GB" dirty="0" smtClean="0"/>
              <a:t> </a:t>
            </a:r>
            <a:r>
              <a:rPr lang="en-GB" dirty="0" err="1" smtClean="0"/>
              <a:t>passera</a:t>
            </a:r>
            <a:r>
              <a:rPr lang="en-GB" dirty="0" smtClean="0"/>
              <a:t> </a:t>
            </a:r>
            <a:r>
              <a:rPr lang="en-GB" dirty="0" err="1" smtClean="0"/>
              <a:t>flera</a:t>
            </a:r>
            <a:r>
              <a:rPr lang="en-GB" dirty="0" smtClean="0"/>
              <a:t> </a:t>
            </a:r>
            <a:r>
              <a:rPr lang="en-GB" dirty="0" err="1" smtClean="0"/>
              <a:t>mellanhänder</a:t>
            </a:r>
            <a:endParaRPr lang="en-GB" dirty="0" smtClean="0"/>
          </a:p>
          <a:p>
            <a:r>
              <a:rPr lang="en-GB" dirty="0" smtClean="0"/>
              <a:t>… </a:t>
            </a:r>
            <a:r>
              <a:rPr lang="en-GB" dirty="0" err="1" smtClean="0"/>
              <a:t>det</a:t>
            </a:r>
            <a:r>
              <a:rPr lang="en-GB" dirty="0" smtClean="0"/>
              <a:t> </a:t>
            </a:r>
            <a:r>
              <a:rPr lang="en-GB" dirty="0" err="1" smtClean="0"/>
              <a:t>är</a:t>
            </a:r>
            <a:r>
              <a:rPr lang="en-GB" dirty="0" smtClean="0"/>
              <a:t> </a:t>
            </a:r>
            <a:r>
              <a:rPr lang="en-GB" dirty="0" err="1" smtClean="0"/>
              <a:t>svårt</a:t>
            </a:r>
            <a:r>
              <a:rPr lang="en-GB" dirty="0" smtClean="0"/>
              <a:t> </a:t>
            </a:r>
            <a:r>
              <a:rPr lang="en-GB" dirty="0" err="1" smtClean="0"/>
              <a:t>att</a:t>
            </a:r>
            <a:r>
              <a:rPr lang="en-GB" dirty="0" smtClean="0"/>
              <a:t> </a:t>
            </a:r>
            <a:r>
              <a:rPr lang="en-GB" dirty="0" err="1" smtClean="0"/>
              <a:t>förutse</a:t>
            </a:r>
            <a:r>
              <a:rPr lang="en-GB" dirty="0" smtClean="0"/>
              <a:t> </a:t>
            </a:r>
            <a:r>
              <a:rPr lang="en-GB" dirty="0" err="1" smtClean="0"/>
              <a:t>allt</a:t>
            </a:r>
            <a:r>
              <a:rPr lang="en-GB" dirty="0" smtClean="0"/>
              <a:t> </a:t>
            </a:r>
            <a:r>
              <a:rPr lang="en-GB" dirty="0" err="1" smtClean="0"/>
              <a:t>som</a:t>
            </a:r>
            <a:r>
              <a:rPr lang="en-GB" dirty="0" smtClean="0"/>
              <a:t> en </a:t>
            </a:r>
            <a:r>
              <a:rPr lang="en-GB" dirty="0" err="1" smtClean="0"/>
              <a:t>användare</a:t>
            </a:r>
            <a:r>
              <a:rPr lang="en-GB" dirty="0" smtClean="0"/>
              <a:t> </a:t>
            </a:r>
            <a:r>
              <a:rPr lang="en-GB" dirty="0" err="1" smtClean="0"/>
              <a:t>kan</a:t>
            </a:r>
            <a:r>
              <a:rPr lang="en-GB" dirty="0" smtClean="0"/>
              <a:t> </a:t>
            </a:r>
            <a:r>
              <a:rPr lang="en-GB" dirty="0" err="1" smtClean="0"/>
              <a:t>hitta</a:t>
            </a:r>
            <a:r>
              <a:rPr lang="en-GB" dirty="0" smtClean="0"/>
              <a:t> </a:t>
            </a:r>
            <a:r>
              <a:rPr lang="en-GB" dirty="0" err="1" smtClean="0"/>
              <a:t>på</a:t>
            </a:r>
            <a:r>
              <a:rPr lang="en-GB" dirty="0" smtClean="0"/>
              <a:t>?</a:t>
            </a:r>
          </a:p>
          <a:p>
            <a:r>
              <a:rPr lang="en-GB" dirty="0" smtClean="0"/>
              <a:t>… </a:t>
            </a:r>
            <a:r>
              <a:rPr lang="en-GB" dirty="0" err="1" smtClean="0"/>
              <a:t>användarna</a:t>
            </a:r>
            <a:r>
              <a:rPr lang="en-GB" dirty="0" smtClean="0"/>
              <a:t> </a:t>
            </a:r>
            <a:r>
              <a:rPr lang="en-GB" dirty="0" err="1" smtClean="0"/>
              <a:t>inte</a:t>
            </a:r>
            <a:r>
              <a:rPr lang="en-GB" dirty="0" smtClean="0"/>
              <a:t> </a:t>
            </a:r>
            <a:r>
              <a:rPr lang="en-GB" dirty="0" err="1" smtClean="0"/>
              <a:t>ser</a:t>
            </a:r>
            <a:r>
              <a:rPr lang="en-GB" dirty="0" smtClean="0"/>
              <a:t> </a:t>
            </a:r>
            <a:r>
              <a:rPr lang="en-GB" dirty="0" err="1" smtClean="0"/>
              <a:t>vilka</a:t>
            </a:r>
            <a:r>
              <a:rPr lang="en-GB" dirty="0" smtClean="0"/>
              <a:t> </a:t>
            </a:r>
            <a:r>
              <a:rPr lang="en-GB" dirty="0" err="1" smtClean="0"/>
              <a:t>möjligheter</a:t>
            </a:r>
            <a:r>
              <a:rPr lang="en-GB" dirty="0" smtClean="0"/>
              <a:t> </a:t>
            </a:r>
            <a:r>
              <a:rPr lang="en-GB" dirty="0" err="1" smtClean="0"/>
              <a:t>som</a:t>
            </a:r>
            <a:r>
              <a:rPr lang="en-GB" dirty="0" smtClean="0"/>
              <a:t> </a:t>
            </a:r>
            <a:r>
              <a:rPr lang="en-GB" dirty="0" err="1" smtClean="0"/>
              <a:t>finns</a:t>
            </a:r>
            <a:r>
              <a:rPr lang="en-GB" dirty="0" smtClean="0"/>
              <a:t>?</a:t>
            </a:r>
          </a:p>
          <a:p>
            <a:r>
              <a:rPr lang="en-GB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11498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Användarcentrerad design</a:t>
            </a:r>
            <a:endParaRPr lang="en-US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Tidigt fokus på användarna och deras uppgifter</a:t>
            </a:r>
          </a:p>
          <a:p>
            <a:r>
              <a:rPr lang="sv-SE" dirty="0" smtClean="0"/>
              <a:t>Empiriska mätningar</a:t>
            </a:r>
          </a:p>
          <a:p>
            <a:r>
              <a:rPr lang="sv-SE" dirty="0" smtClean="0"/>
              <a:t>Iterativ design</a:t>
            </a:r>
            <a:endParaRPr lang="en-US" dirty="0"/>
          </a:p>
        </p:txBody>
      </p:sp>
      <p:sp>
        <p:nvSpPr>
          <p:cNvPr id="5" name="textruta 4"/>
          <p:cNvSpPr txBox="1"/>
          <p:nvPr/>
        </p:nvSpPr>
        <p:spPr>
          <a:xfrm>
            <a:off x="3275856" y="5845576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/>
              <a:t>Gould &amp; Lewis (1985)</a:t>
            </a:r>
            <a:endParaRPr lang="en-US" sz="2000" dirty="0"/>
          </a:p>
        </p:txBody>
      </p:sp>
      <p:pic>
        <p:nvPicPr>
          <p:cNvPr id="6" name="Picture 4" descr="äldre personer som spelar Wii 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44208" y="3429000"/>
            <a:ext cx="2190756" cy="281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44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smtClean="0"/>
              <a:t>Tidigt fokus på användarna och deras uppgifter</a:t>
            </a:r>
            <a:endParaRPr lang="en-US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67544" y="1844824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sv-SE" dirty="0" smtClean="0"/>
              <a:t>Användarnas uppgifter och mål, inte tekniken, är den drivande kraften i designprocessen</a:t>
            </a:r>
          </a:p>
          <a:p>
            <a:pPr marL="514350" indent="-514350">
              <a:buFont typeface="+mj-lt"/>
              <a:buAutoNum type="arabicPeriod"/>
            </a:pPr>
            <a:r>
              <a:rPr lang="sv-SE" dirty="0" smtClean="0"/>
              <a:t>Användarnas beteende och användningskontexten studeras</a:t>
            </a:r>
          </a:p>
          <a:p>
            <a:pPr marL="514350" indent="-514350">
              <a:buFont typeface="+mj-lt"/>
              <a:buAutoNum type="arabicPeriod"/>
            </a:pPr>
            <a:r>
              <a:rPr lang="sv-SE" dirty="0" smtClean="0"/>
              <a:t>Användarnas karaktäristika studeras och ligger till grund för designprocessen</a:t>
            </a:r>
          </a:p>
          <a:p>
            <a:pPr marL="514350" indent="-514350">
              <a:buFont typeface="+mj-lt"/>
              <a:buAutoNum type="arabicPeriod"/>
            </a:pPr>
            <a:r>
              <a:rPr lang="sv-SE" dirty="0" smtClean="0"/>
              <a:t>Användarna konsulteras genom hela designprocessen</a:t>
            </a:r>
          </a:p>
          <a:p>
            <a:pPr marL="514350" indent="-514350">
              <a:buFont typeface="+mj-lt"/>
              <a:buAutoNum type="arabicPeriod"/>
            </a:pPr>
            <a:r>
              <a:rPr lang="sv-SE" dirty="0" smtClean="0"/>
              <a:t>Alla designbeslut tas med användarna och deras uppgifter och miljö i åtanke</a:t>
            </a:r>
          </a:p>
        </p:txBody>
      </p:sp>
    </p:spTree>
    <p:extLst>
      <p:ext uri="{BB962C8B-B14F-4D97-AF65-F5344CB8AC3E}">
        <p14:creationId xmlns:p14="http://schemas.microsoft.com/office/powerpoint/2010/main" val="275404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Empiriska mätningar</a:t>
            </a:r>
            <a:endParaRPr lang="en-US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 smtClean="0"/>
              <a:t>Användbarhetsmål</a:t>
            </a:r>
            <a:r>
              <a:rPr lang="sv-SE" dirty="0" smtClean="0"/>
              <a:t> och </a:t>
            </a:r>
            <a:r>
              <a:rPr lang="sv-SE" dirty="0" err="1" smtClean="0"/>
              <a:t>user</a:t>
            </a:r>
            <a:r>
              <a:rPr lang="sv-SE" dirty="0" smtClean="0"/>
              <a:t> </a:t>
            </a:r>
            <a:r>
              <a:rPr lang="sv-SE" dirty="0" err="1" smtClean="0"/>
              <a:t>experience</a:t>
            </a:r>
            <a:r>
              <a:rPr lang="sv-SE" dirty="0" smtClean="0"/>
              <a:t>-mål ska definieras i början på projektet</a:t>
            </a:r>
          </a:p>
          <a:p>
            <a:r>
              <a:rPr lang="sv-SE" dirty="0" smtClean="0"/>
              <a:t>Dessa mål kan sedan mätas under designprocessens olika faser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718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ISO 9241 - </a:t>
            </a:r>
            <a:r>
              <a:rPr lang="en-US" dirty="0" err="1" smtClean="0"/>
              <a:t>Användbarhet</a:t>
            </a:r>
            <a:endParaRPr lang="en-US" i="1" dirty="0" smtClean="0"/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>
          <a:xfrm>
            <a:off x="428596" y="1773239"/>
            <a:ext cx="8215370" cy="4114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/>
              <a:t>	</a:t>
            </a:r>
          </a:p>
          <a:p>
            <a:pPr>
              <a:buNone/>
            </a:pPr>
            <a:r>
              <a:rPr lang="en-US" dirty="0"/>
              <a:t>	</a:t>
            </a:r>
            <a:r>
              <a:rPr lang="sv-SE" i="1" dirty="0"/>
              <a:t>Den grad till vilken en produkt kan brukas av en viss användare i ett givet sammanhang för att uppnå specifika mål på ett ändamålsenligt, effektivt och för användaren tillfredsställande sätt.</a:t>
            </a:r>
            <a:r>
              <a:rPr lang="sv-SE" dirty="0"/>
              <a:t> </a:t>
            </a:r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31684" y="1771437"/>
            <a:ext cx="8215370" cy="4114800"/>
          </a:xfrm>
          <a:prstGeom prst="rect">
            <a:avLst/>
          </a:prstGeom>
          <a:noFill/>
        </p:spPr>
        <p:txBody>
          <a:bodyPr vert="horz" lIns="91384" tIns="45692" rIns="91384" bIns="45692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dirty="0" smtClean="0"/>
              <a:t>	</a:t>
            </a:r>
          </a:p>
          <a:p>
            <a:pPr>
              <a:buFont typeface="Arial" pitchFamily="34" charset="0"/>
              <a:buNone/>
            </a:pPr>
            <a:r>
              <a:rPr lang="en-US" b="0" dirty="0" smtClean="0"/>
              <a:t>	</a:t>
            </a:r>
            <a:r>
              <a:rPr lang="sv-SE" b="0" i="1" dirty="0" smtClean="0"/>
              <a:t>Den grad till vilken en produkt kan brukas av en viss </a:t>
            </a:r>
            <a:r>
              <a:rPr lang="sv-SE" b="0" i="1" dirty="0" smtClean="0">
                <a:solidFill>
                  <a:schemeClr val="accent2"/>
                </a:solidFill>
              </a:rPr>
              <a:t>användare</a:t>
            </a:r>
            <a:r>
              <a:rPr lang="sv-SE" b="0" i="1" dirty="0" smtClean="0"/>
              <a:t> i ett givet </a:t>
            </a:r>
            <a:r>
              <a:rPr lang="sv-SE" b="0" i="1" dirty="0" smtClean="0">
                <a:solidFill>
                  <a:schemeClr val="accent2"/>
                </a:solidFill>
              </a:rPr>
              <a:t>sammanhang</a:t>
            </a:r>
            <a:r>
              <a:rPr lang="sv-SE" b="0" i="1" dirty="0" smtClean="0"/>
              <a:t> för att uppnå specifika </a:t>
            </a:r>
            <a:r>
              <a:rPr lang="sv-SE" b="0" i="1" dirty="0" smtClean="0">
                <a:solidFill>
                  <a:schemeClr val="accent2"/>
                </a:solidFill>
              </a:rPr>
              <a:t>mål</a:t>
            </a:r>
            <a:r>
              <a:rPr lang="sv-SE" b="0" i="1" dirty="0" smtClean="0"/>
              <a:t> på ett </a:t>
            </a:r>
            <a:r>
              <a:rPr lang="sv-SE" b="0" i="1" dirty="0" smtClean="0">
                <a:solidFill>
                  <a:schemeClr val="accent5">
                    <a:lumMod val="75000"/>
                  </a:schemeClr>
                </a:solidFill>
              </a:rPr>
              <a:t>ändamålsenligt</a:t>
            </a:r>
            <a:r>
              <a:rPr lang="sv-SE" b="0" i="1" dirty="0" smtClean="0"/>
              <a:t>, </a:t>
            </a:r>
            <a:r>
              <a:rPr lang="sv-SE" b="0" i="1" dirty="0" smtClean="0">
                <a:solidFill>
                  <a:schemeClr val="accent5">
                    <a:lumMod val="75000"/>
                  </a:schemeClr>
                </a:solidFill>
              </a:rPr>
              <a:t>effektivt</a:t>
            </a:r>
            <a:r>
              <a:rPr lang="sv-SE" b="0" i="1" dirty="0" smtClean="0"/>
              <a:t> och för användaren </a:t>
            </a:r>
            <a:r>
              <a:rPr lang="sv-SE" b="0" i="1" dirty="0" smtClean="0">
                <a:solidFill>
                  <a:schemeClr val="accent5">
                    <a:lumMod val="75000"/>
                  </a:schemeClr>
                </a:solidFill>
              </a:rPr>
              <a:t>tillfredsställande</a:t>
            </a:r>
            <a:r>
              <a:rPr lang="sv-SE" b="0" i="1" dirty="0" smtClean="0"/>
              <a:t> sätt.</a:t>
            </a:r>
            <a:r>
              <a:rPr lang="sv-SE" b="0" dirty="0" smtClean="0"/>
              <a:t> </a:t>
            </a:r>
            <a:endParaRPr lang="en-US" b="0" dirty="0" smtClean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2097354" y="5221527"/>
            <a:ext cx="5528003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384" tIns="45692" rIns="91384" bIns="45692">
            <a:spAutoFit/>
          </a:bodyPr>
          <a:lstStyle/>
          <a:p>
            <a:r>
              <a:rPr lang="en-US" sz="2000" dirty="0"/>
              <a:t>International Organization for Standardization (ISO)</a:t>
            </a:r>
            <a:endParaRPr lang="sv-SE" sz="2000" dirty="0"/>
          </a:p>
        </p:txBody>
      </p:sp>
    </p:spTree>
    <p:extLst>
      <p:ext uri="{BB962C8B-B14F-4D97-AF65-F5344CB8AC3E}">
        <p14:creationId xmlns:p14="http://schemas.microsoft.com/office/powerpoint/2010/main" val="372483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3" grpId="0" build="p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Design: </a:t>
            </a:r>
            <a:r>
              <a:rPr lang="en-US" dirty="0" err="1" smtClean="0"/>
              <a:t>Två</a:t>
            </a:r>
            <a:r>
              <a:rPr lang="en-US" dirty="0" smtClean="0"/>
              <a:t> </a:t>
            </a:r>
            <a:r>
              <a:rPr lang="en-US" dirty="0" err="1" smtClean="0"/>
              <a:t>betydelser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/>
              <a:t>The final solution/plan </a:t>
            </a:r>
            <a:r>
              <a:rPr lang="en-US" dirty="0" smtClean="0"/>
              <a:t>(e.g. proposal, drawing, model, description) or the result of implementing that plan in the form of the final product.</a:t>
            </a:r>
          </a:p>
          <a:p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b="1" i="1" dirty="0" smtClean="0"/>
              <a:t>The </a:t>
            </a:r>
            <a:r>
              <a:rPr lang="en-US" b="1" i="1" dirty="0" smtClean="0">
                <a:solidFill>
                  <a:srgbClr val="000000"/>
                </a:solidFill>
              </a:rPr>
              <a:t>process </a:t>
            </a:r>
            <a:r>
              <a:rPr lang="en-US" dirty="0" smtClean="0">
                <a:solidFill>
                  <a:srgbClr val="000000"/>
                </a:solidFill>
              </a:rPr>
              <a:t>of originating and developing a plan for a product, structure, system, or component with intention.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ISO 9241 - </a:t>
            </a:r>
            <a:r>
              <a:rPr lang="en-US" dirty="0" err="1" smtClean="0"/>
              <a:t>Användbarhet</a:t>
            </a:r>
            <a:endParaRPr lang="en-US" i="1" dirty="0" smtClean="0"/>
          </a:p>
        </p:txBody>
      </p:sp>
      <p:sp>
        <p:nvSpPr>
          <p:cNvPr id="2" name="Platshållare för innehåll 1"/>
          <p:cNvSpPr>
            <a:spLocks noGrp="1"/>
          </p:cNvSpPr>
          <p:nvPr>
            <p:ph idx="1"/>
          </p:nvPr>
        </p:nvSpPr>
        <p:spPr>
          <a:xfrm>
            <a:off x="667975" y="1853391"/>
            <a:ext cx="7707876" cy="4172228"/>
          </a:xfrm>
        </p:spPr>
        <p:txBody>
          <a:bodyPr/>
          <a:lstStyle/>
          <a:p>
            <a:r>
              <a:rPr lang="en-US" sz="2000" dirty="0" err="1">
                <a:solidFill>
                  <a:schemeClr val="accent2"/>
                </a:solidFill>
              </a:rPr>
              <a:t>Användare</a:t>
            </a:r>
            <a:r>
              <a:rPr lang="en-US" sz="2000" dirty="0"/>
              <a:t> – </a:t>
            </a:r>
            <a:r>
              <a:rPr lang="en-US" sz="2000" i="1" dirty="0" err="1"/>
              <a:t>Vem</a:t>
            </a:r>
            <a:r>
              <a:rPr lang="en-US" sz="2000" dirty="0"/>
              <a:t> </a:t>
            </a:r>
            <a:r>
              <a:rPr lang="en-US" sz="2000" dirty="0" err="1"/>
              <a:t>som</a:t>
            </a:r>
            <a:r>
              <a:rPr lang="en-US" sz="2000" dirty="0"/>
              <a:t> </a:t>
            </a:r>
            <a:r>
              <a:rPr lang="en-US" sz="2000" dirty="0" err="1"/>
              <a:t>gör</a:t>
            </a:r>
            <a:endParaRPr lang="en-US" sz="2000" dirty="0"/>
          </a:p>
          <a:p>
            <a:r>
              <a:rPr lang="en-US" sz="2000" dirty="0" err="1">
                <a:solidFill>
                  <a:schemeClr val="accent2"/>
                </a:solidFill>
              </a:rPr>
              <a:t>Sammanhang</a:t>
            </a:r>
            <a:r>
              <a:rPr lang="en-US" sz="2000" dirty="0"/>
              <a:t> – </a:t>
            </a:r>
            <a:r>
              <a:rPr lang="en-US" sz="2000" i="1" dirty="0" err="1"/>
              <a:t>När</a:t>
            </a:r>
            <a:r>
              <a:rPr lang="en-US" sz="2000" dirty="0"/>
              <a:t>, </a:t>
            </a:r>
            <a:r>
              <a:rPr lang="en-US" sz="2000" i="1" dirty="0" err="1"/>
              <a:t>var</a:t>
            </a:r>
            <a:r>
              <a:rPr lang="en-US" sz="2000" dirty="0"/>
              <a:t> </a:t>
            </a:r>
            <a:r>
              <a:rPr lang="en-US" sz="2000" dirty="0" err="1"/>
              <a:t>och</a:t>
            </a:r>
            <a:r>
              <a:rPr lang="en-US" sz="2000" dirty="0"/>
              <a:t> </a:t>
            </a:r>
            <a:r>
              <a:rPr lang="en-US" sz="2000" i="1" dirty="0" err="1"/>
              <a:t>hur</a:t>
            </a:r>
            <a:r>
              <a:rPr lang="en-US" sz="2000" dirty="0"/>
              <a:t> </a:t>
            </a:r>
            <a:r>
              <a:rPr lang="en-US" sz="2000" dirty="0" err="1"/>
              <a:t>det</a:t>
            </a:r>
            <a:r>
              <a:rPr lang="en-US" sz="2000" dirty="0"/>
              <a:t> </a:t>
            </a:r>
            <a:r>
              <a:rPr lang="en-US" sz="2000" dirty="0" err="1"/>
              <a:t>görs</a:t>
            </a:r>
            <a:endParaRPr lang="en-US" sz="2000" dirty="0"/>
          </a:p>
          <a:p>
            <a:r>
              <a:rPr lang="en-US" sz="2000" dirty="0" err="1">
                <a:solidFill>
                  <a:schemeClr val="accent2"/>
                </a:solidFill>
              </a:rPr>
              <a:t>Mål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/>
              <a:t>– </a:t>
            </a:r>
            <a:r>
              <a:rPr lang="en-US" sz="2000" i="1" dirty="0" err="1"/>
              <a:t>Vad</a:t>
            </a:r>
            <a:r>
              <a:rPr lang="en-US" sz="2000" dirty="0"/>
              <a:t> </a:t>
            </a:r>
            <a:r>
              <a:rPr lang="en-US" sz="2000" dirty="0" err="1"/>
              <a:t>som</a:t>
            </a:r>
            <a:r>
              <a:rPr lang="en-US" sz="2000" dirty="0"/>
              <a:t> </a:t>
            </a:r>
            <a:r>
              <a:rPr lang="en-US" sz="2000" dirty="0" err="1"/>
              <a:t>ska</a:t>
            </a:r>
            <a:r>
              <a:rPr lang="en-US" sz="2000" dirty="0"/>
              <a:t> </a:t>
            </a:r>
            <a:r>
              <a:rPr lang="en-US" sz="2000" dirty="0" err="1"/>
              <a:t>uppnås</a:t>
            </a:r>
            <a:r>
              <a:rPr lang="en-US" sz="2000" dirty="0"/>
              <a:t> </a:t>
            </a:r>
            <a:r>
              <a:rPr lang="en-US" sz="2000" dirty="0" err="1"/>
              <a:t>och</a:t>
            </a:r>
            <a:r>
              <a:rPr lang="en-US" sz="2000" dirty="0"/>
              <a:t> </a:t>
            </a:r>
            <a:r>
              <a:rPr lang="en-US" sz="2000" i="1" dirty="0" err="1"/>
              <a:t>varför</a:t>
            </a:r>
            <a:r>
              <a:rPr lang="en-US" sz="2000" dirty="0"/>
              <a:t> </a:t>
            </a:r>
            <a:r>
              <a:rPr lang="en-US" sz="2000" dirty="0" err="1"/>
              <a:t>det</a:t>
            </a:r>
            <a:r>
              <a:rPr lang="en-US" sz="2000" dirty="0"/>
              <a:t> </a:t>
            </a:r>
            <a:r>
              <a:rPr lang="en-US" sz="2000" dirty="0" err="1"/>
              <a:t>görs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err="1">
                <a:solidFill>
                  <a:schemeClr val="accent1"/>
                </a:solidFill>
              </a:rPr>
              <a:t>Ändamålsenlighet</a:t>
            </a:r>
            <a:r>
              <a:rPr lang="en-US" sz="2000" dirty="0"/>
              <a:t> – Den </a:t>
            </a:r>
            <a:r>
              <a:rPr lang="en-US" sz="2000" dirty="0" err="1"/>
              <a:t>noggranhet</a:t>
            </a:r>
            <a:r>
              <a:rPr lang="en-US" sz="2000" dirty="0"/>
              <a:t> </a:t>
            </a:r>
            <a:r>
              <a:rPr lang="en-US" sz="2000" dirty="0" err="1"/>
              <a:t>och</a:t>
            </a:r>
            <a:r>
              <a:rPr lang="en-US" sz="2000" dirty="0"/>
              <a:t> </a:t>
            </a:r>
            <a:r>
              <a:rPr lang="en-US" sz="2000" dirty="0" err="1"/>
              <a:t>fullständighet</a:t>
            </a:r>
            <a:r>
              <a:rPr lang="en-US" sz="2000" dirty="0"/>
              <a:t> med </a:t>
            </a:r>
            <a:r>
              <a:rPr lang="en-US" sz="2000" dirty="0" err="1"/>
              <a:t>vilken</a:t>
            </a:r>
            <a:r>
              <a:rPr lang="en-US" sz="2000" dirty="0"/>
              <a:t> man </a:t>
            </a:r>
            <a:r>
              <a:rPr lang="en-US" sz="2000" dirty="0" err="1"/>
              <a:t>uppnår</a:t>
            </a:r>
            <a:r>
              <a:rPr lang="en-US" sz="2000" dirty="0"/>
              <a:t> </a:t>
            </a:r>
            <a:r>
              <a:rPr lang="en-US" sz="2000" dirty="0" err="1"/>
              <a:t>givna</a:t>
            </a:r>
            <a:r>
              <a:rPr lang="en-US" sz="2000" dirty="0"/>
              <a:t> </a:t>
            </a:r>
            <a:r>
              <a:rPr lang="en-US" sz="2000" dirty="0" err="1"/>
              <a:t>mål</a:t>
            </a:r>
            <a:r>
              <a:rPr lang="en-US" sz="2000" dirty="0"/>
              <a:t> (effectiveness)</a:t>
            </a:r>
          </a:p>
          <a:p>
            <a:r>
              <a:rPr lang="en-US" sz="2000" dirty="0" err="1">
                <a:solidFill>
                  <a:schemeClr val="accent1"/>
                </a:solidFill>
              </a:rPr>
              <a:t>Effektivitet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– </a:t>
            </a:r>
            <a:r>
              <a:rPr lang="en-US" sz="2000" dirty="0" err="1"/>
              <a:t>Resursåtgång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förhållande</a:t>
            </a:r>
            <a:r>
              <a:rPr lang="en-US" sz="2000" dirty="0"/>
              <a:t> till </a:t>
            </a:r>
            <a:r>
              <a:rPr lang="en-US" sz="2000" dirty="0" err="1"/>
              <a:t>noggrannhet</a:t>
            </a:r>
            <a:r>
              <a:rPr lang="en-US" sz="2000" dirty="0"/>
              <a:t> </a:t>
            </a:r>
            <a:r>
              <a:rPr lang="en-US" sz="2000" dirty="0" err="1"/>
              <a:t>och</a:t>
            </a:r>
            <a:r>
              <a:rPr lang="en-US" sz="2000" dirty="0"/>
              <a:t> </a:t>
            </a:r>
            <a:r>
              <a:rPr lang="en-US" sz="2000" dirty="0" err="1"/>
              <a:t>fullständighet</a:t>
            </a:r>
            <a:r>
              <a:rPr lang="en-US" sz="2000" dirty="0"/>
              <a:t> </a:t>
            </a:r>
            <a:r>
              <a:rPr lang="en-US" sz="2000" dirty="0" err="1"/>
              <a:t>av</a:t>
            </a:r>
            <a:r>
              <a:rPr lang="en-US" sz="2000" dirty="0"/>
              <a:t> </a:t>
            </a:r>
            <a:r>
              <a:rPr lang="en-US" sz="2000" dirty="0" err="1"/>
              <a:t>resultatet</a:t>
            </a:r>
            <a:r>
              <a:rPr lang="en-US" sz="2000" dirty="0"/>
              <a:t> (efficiency)</a:t>
            </a:r>
          </a:p>
          <a:p>
            <a:r>
              <a:rPr lang="en-US" sz="2000" dirty="0" err="1">
                <a:solidFill>
                  <a:schemeClr val="accent1"/>
                </a:solidFill>
              </a:rPr>
              <a:t>Tillfredsställelse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– </a:t>
            </a:r>
            <a:r>
              <a:rPr lang="en-US" sz="2000" dirty="0" err="1"/>
              <a:t>frånvaro</a:t>
            </a:r>
            <a:r>
              <a:rPr lang="en-US" sz="2000" dirty="0"/>
              <a:t> </a:t>
            </a:r>
            <a:r>
              <a:rPr lang="en-US" sz="2000" dirty="0" err="1"/>
              <a:t>av</a:t>
            </a:r>
            <a:r>
              <a:rPr lang="en-US" sz="2000" dirty="0"/>
              <a:t> </a:t>
            </a:r>
            <a:r>
              <a:rPr lang="en-US" sz="2000" dirty="0" err="1"/>
              <a:t>obehag</a:t>
            </a:r>
            <a:r>
              <a:rPr lang="en-US" sz="2000" dirty="0"/>
              <a:t> vid </a:t>
            </a:r>
            <a:r>
              <a:rPr lang="en-US" sz="2000" dirty="0" err="1"/>
              <a:t>användandet</a:t>
            </a:r>
            <a:r>
              <a:rPr lang="en-US" sz="2000" dirty="0"/>
              <a:t> </a:t>
            </a:r>
            <a:r>
              <a:rPr lang="en-US" sz="2000" dirty="0" err="1"/>
              <a:t>och</a:t>
            </a:r>
            <a:r>
              <a:rPr lang="en-US" sz="2000" dirty="0"/>
              <a:t> en </a:t>
            </a:r>
            <a:r>
              <a:rPr lang="en-US" sz="2000" dirty="0" err="1"/>
              <a:t>positiv</a:t>
            </a:r>
            <a:r>
              <a:rPr lang="en-US" sz="2000" dirty="0"/>
              <a:t> </a:t>
            </a:r>
            <a:r>
              <a:rPr lang="en-US" sz="2000" dirty="0" err="1"/>
              <a:t>attityd</a:t>
            </a:r>
            <a:r>
              <a:rPr lang="en-US" sz="2000" dirty="0"/>
              <a:t> (satisfaction)</a:t>
            </a:r>
          </a:p>
          <a:p>
            <a:endParaRPr lang="sv-SE" sz="2000" dirty="0"/>
          </a:p>
        </p:txBody>
      </p:sp>
    </p:spTree>
    <p:extLst>
      <p:ext uri="{BB962C8B-B14F-4D97-AF65-F5344CB8AC3E}">
        <p14:creationId xmlns:p14="http://schemas.microsoft.com/office/powerpoint/2010/main" val="329044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experience (UX)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17747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	</a:t>
            </a:r>
            <a:r>
              <a:rPr lang="en-US" sz="2800" i="1" dirty="0" smtClean="0"/>
              <a:t>A person's perceptions and responses that result from the use or anticipated use of a product, system or service. User experience includes all the users' </a:t>
            </a:r>
            <a:r>
              <a:rPr lang="en-US" sz="2800" i="1" u="sng" dirty="0" smtClean="0"/>
              <a:t>emotions</a:t>
            </a:r>
            <a:r>
              <a:rPr lang="en-US" sz="2800" i="1" dirty="0" smtClean="0"/>
              <a:t>, </a:t>
            </a:r>
            <a:r>
              <a:rPr lang="en-US" sz="2800" i="1" u="sng" dirty="0" smtClean="0"/>
              <a:t>beliefs</a:t>
            </a:r>
            <a:r>
              <a:rPr lang="en-US" sz="2800" i="1" dirty="0" smtClean="0"/>
              <a:t>, </a:t>
            </a:r>
            <a:r>
              <a:rPr lang="en-US" sz="2800" i="1" u="sng" dirty="0" smtClean="0"/>
              <a:t>preferences</a:t>
            </a:r>
            <a:r>
              <a:rPr lang="en-US" sz="2800" i="1" dirty="0" smtClean="0"/>
              <a:t>, </a:t>
            </a:r>
            <a:r>
              <a:rPr lang="en-US" sz="2800" i="1" u="sng" dirty="0" smtClean="0"/>
              <a:t>perceptions</a:t>
            </a:r>
            <a:r>
              <a:rPr lang="en-US" sz="2800" i="1" dirty="0" smtClean="0"/>
              <a:t>, physical and psychological </a:t>
            </a:r>
            <a:r>
              <a:rPr lang="en-US" sz="2800" i="1" u="sng" dirty="0" smtClean="0"/>
              <a:t>responses</a:t>
            </a:r>
            <a:r>
              <a:rPr lang="en-US" sz="2800" i="1" dirty="0" smtClean="0"/>
              <a:t>, </a:t>
            </a:r>
            <a:r>
              <a:rPr lang="en-US" sz="2800" i="1" u="sng" dirty="0" smtClean="0"/>
              <a:t>behaviors</a:t>
            </a:r>
            <a:r>
              <a:rPr lang="en-US" sz="2800" i="1" dirty="0" smtClean="0"/>
              <a:t> and </a:t>
            </a:r>
            <a:r>
              <a:rPr lang="en-US" sz="2800" i="1" u="sng" dirty="0" smtClean="0"/>
              <a:t>accomplishments</a:t>
            </a:r>
            <a:r>
              <a:rPr lang="en-US" sz="2800" i="1" dirty="0" smtClean="0"/>
              <a:t> that occur before, during and after use. </a:t>
            </a:r>
            <a:endParaRPr lang="en-US" i="1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580063" y="5487431"/>
            <a:ext cx="242726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 smtClean="0"/>
              <a:t>ISO 9241-210</a:t>
            </a:r>
            <a:endParaRPr lang="sv-SE" sz="3200" dirty="0"/>
          </a:p>
        </p:txBody>
      </p:sp>
    </p:spTree>
    <p:extLst>
      <p:ext uri="{BB962C8B-B14F-4D97-AF65-F5344CB8AC3E}">
        <p14:creationId xmlns:p14="http://schemas.microsoft.com/office/powerpoint/2010/main" val="99525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User</a:t>
            </a:r>
            <a:r>
              <a:rPr lang="sv-SE" dirty="0" smtClean="0"/>
              <a:t> </a:t>
            </a:r>
            <a:r>
              <a:rPr lang="sv-SE" dirty="0" err="1" smtClean="0"/>
              <a:t>experience</a:t>
            </a:r>
            <a:r>
              <a:rPr lang="sv-SE" dirty="0" smtClean="0"/>
              <a:t>-mål</a:t>
            </a: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 rotWithShape="1">
          <a:blip r:embed="rId2"/>
          <a:srcRect l="15081" t="27284" r="53596" b="21570"/>
          <a:stretch/>
        </p:blipFill>
        <p:spPr>
          <a:xfrm>
            <a:off x="683568" y="1772816"/>
            <a:ext cx="7540837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676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Överlappande</a:t>
            </a:r>
            <a:r>
              <a:rPr lang="en-US" dirty="0" smtClean="0"/>
              <a:t> </a:t>
            </a:r>
            <a:r>
              <a:rPr lang="en-US" dirty="0" err="1" smtClean="0"/>
              <a:t>begrepp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411760" y="2636912"/>
            <a:ext cx="2928958" cy="2857520"/>
          </a:xfrm>
          <a:prstGeom prst="ellipse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Usability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779912" y="2636912"/>
            <a:ext cx="2928958" cy="2857520"/>
          </a:xfrm>
          <a:prstGeom prst="ellipse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User experience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186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Lite</a:t>
            </a:r>
            <a:r>
              <a:rPr lang="en-US" dirty="0" smtClean="0"/>
              <a:t> </a:t>
            </a:r>
            <a:r>
              <a:rPr lang="en-US" dirty="0" err="1" smtClean="0"/>
              <a:t>förenklat</a:t>
            </a:r>
            <a:r>
              <a:rPr lang="en-US" dirty="0" smtClean="0"/>
              <a:t> </a:t>
            </a:r>
            <a:r>
              <a:rPr lang="en-US" dirty="0" err="1" smtClean="0"/>
              <a:t>kan</a:t>
            </a:r>
            <a:r>
              <a:rPr lang="en-US" dirty="0" smtClean="0"/>
              <a:t> man </a:t>
            </a:r>
            <a:r>
              <a:rPr lang="en-US" dirty="0" err="1" smtClean="0"/>
              <a:t>säga</a:t>
            </a:r>
            <a:r>
              <a:rPr lang="en-US" dirty="0" smtClean="0"/>
              <a:t> </a:t>
            </a:r>
            <a:r>
              <a:rPr lang="en-US" dirty="0" err="1" smtClean="0"/>
              <a:t>att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Användbarhet</a:t>
            </a:r>
            <a:r>
              <a:rPr lang="en-US" dirty="0" smtClean="0"/>
              <a:t> </a:t>
            </a:r>
            <a:r>
              <a:rPr lang="en-US" dirty="0" err="1" smtClean="0"/>
              <a:t>fokuserar</a:t>
            </a:r>
            <a:r>
              <a:rPr lang="en-US" dirty="0" smtClean="0"/>
              <a:t> </a:t>
            </a:r>
            <a:r>
              <a:rPr lang="en-US" dirty="0" err="1" smtClean="0"/>
              <a:t>på</a:t>
            </a:r>
            <a:r>
              <a:rPr lang="en-US" dirty="0" smtClean="0"/>
              <a:t> </a:t>
            </a:r>
            <a:r>
              <a:rPr lang="en-US" dirty="0" err="1" smtClean="0"/>
              <a:t>pragmatiska</a:t>
            </a:r>
            <a:r>
              <a:rPr lang="en-US" dirty="0" smtClean="0"/>
              <a:t> </a:t>
            </a:r>
            <a:r>
              <a:rPr lang="en-US" dirty="0" err="1" smtClean="0"/>
              <a:t>aspekter</a:t>
            </a:r>
            <a:endParaRPr lang="en-US" dirty="0" smtClean="0"/>
          </a:p>
          <a:p>
            <a:r>
              <a:rPr lang="en-US" dirty="0" smtClean="0"/>
              <a:t>User experience </a:t>
            </a:r>
            <a:r>
              <a:rPr lang="en-US" dirty="0" err="1" smtClean="0"/>
              <a:t>fokuserar</a:t>
            </a:r>
            <a:r>
              <a:rPr lang="en-US" dirty="0" smtClean="0"/>
              <a:t> </a:t>
            </a:r>
            <a:r>
              <a:rPr lang="en-US" dirty="0" err="1" smtClean="0"/>
              <a:t>på</a:t>
            </a:r>
            <a:r>
              <a:rPr lang="en-US" dirty="0" smtClean="0"/>
              <a:t> </a:t>
            </a:r>
            <a:r>
              <a:rPr lang="en-US" dirty="0" err="1" smtClean="0"/>
              <a:t>känslomässiga</a:t>
            </a:r>
            <a:r>
              <a:rPr lang="en-US" dirty="0" smtClean="0"/>
              <a:t> </a:t>
            </a:r>
            <a:r>
              <a:rPr lang="en-US" dirty="0" err="1" smtClean="0"/>
              <a:t>aspekter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161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Iterativ design</a:t>
            </a:r>
            <a:endParaRPr lang="en-US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Designen kan uppdateras efter återkoppling</a:t>
            </a:r>
          </a:p>
          <a:p>
            <a:r>
              <a:rPr lang="sv-SE" dirty="0" smtClean="0"/>
              <a:t>Man gör om och provar igen</a:t>
            </a:r>
          </a:p>
          <a:p>
            <a:r>
              <a:rPr lang="sv-SE" dirty="0" smtClean="0"/>
              <a:t>Det blir aldrig rätt från början!</a:t>
            </a:r>
          </a:p>
          <a:p>
            <a:r>
              <a:rPr lang="sv-SE" dirty="0" smtClean="0"/>
              <a:t>Man lär av varandra efter hand – viktigt med kontinuerlig kommunikation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670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Iterativ</a:t>
            </a:r>
            <a:r>
              <a:rPr lang="en-US" dirty="0" smtClean="0"/>
              <a:t> design</a:t>
            </a:r>
            <a:endParaRPr lang="en-US" dirty="0"/>
          </a:p>
        </p:txBody>
      </p:sp>
      <p:sp>
        <p:nvSpPr>
          <p:cNvPr id="3" name="textruta 2"/>
          <p:cNvSpPr txBox="1"/>
          <p:nvPr/>
        </p:nvSpPr>
        <p:spPr>
          <a:xfrm>
            <a:off x="3636416" y="3573016"/>
            <a:ext cx="1771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 smtClean="0">
                <a:latin typeface="+mj-lt"/>
              </a:rPr>
              <a:t>Iterera</a:t>
            </a:r>
            <a:r>
              <a:rPr lang="en-GB" sz="2000" dirty="0" smtClean="0">
                <a:latin typeface="+mj-lt"/>
              </a:rPr>
              <a:t>!</a:t>
            </a:r>
            <a:endParaRPr lang="en-GB" sz="2000" dirty="0">
              <a:latin typeface="+mj-lt"/>
            </a:endParaRPr>
          </a:p>
        </p:txBody>
      </p:sp>
      <p:grpSp>
        <p:nvGrpSpPr>
          <p:cNvPr id="41" name="Group 2"/>
          <p:cNvGrpSpPr>
            <a:grpSpLocks/>
          </p:cNvGrpSpPr>
          <p:nvPr/>
        </p:nvGrpSpPr>
        <p:grpSpPr bwMode="auto">
          <a:xfrm>
            <a:off x="2293391" y="4056325"/>
            <a:ext cx="4095750" cy="1281072"/>
            <a:chOff x="2355" y="1531"/>
            <a:chExt cx="6450" cy="2019"/>
          </a:xfrm>
        </p:grpSpPr>
        <p:grpSp>
          <p:nvGrpSpPr>
            <p:cNvPr id="42" name="Group 3"/>
            <p:cNvGrpSpPr>
              <a:grpSpLocks/>
            </p:cNvGrpSpPr>
            <p:nvPr/>
          </p:nvGrpSpPr>
          <p:grpSpPr bwMode="auto">
            <a:xfrm>
              <a:off x="2355" y="1531"/>
              <a:ext cx="4635" cy="2019"/>
              <a:chOff x="2355" y="1531"/>
              <a:chExt cx="4635" cy="2019"/>
            </a:xfrm>
          </p:grpSpPr>
          <p:sp>
            <p:nvSpPr>
              <p:cNvPr id="44" name="Rectangle 4"/>
              <p:cNvSpPr>
                <a:spLocks noChangeArrowheads="1"/>
              </p:cNvSpPr>
              <p:nvPr/>
            </p:nvSpPr>
            <p:spPr bwMode="auto">
              <a:xfrm>
                <a:off x="4920" y="1967"/>
                <a:ext cx="2070" cy="1583"/>
              </a:xfrm>
              <a:prstGeom prst="rect">
                <a:avLst/>
              </a:prstGeom>
              <a:solidFill>
                <a:srgbClr val="DAEEF3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sv-SE" sz="14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" pitchFamily="18" charset="0"/>
                    <a:cs typeface="Arial" pitchFamily="34" charset="0"/>
                  </a:rPr>
                  <a:t>Prototyp</a:t>
                </a:r>
              </a:p>
            </p:txBody>
          </p:sp>
          <p:sp>
            <p:nvSpPr>
              <p:cNvPr id="45" name="AutoShape 5"/>
              <p:cNvSpPr>
                <a:spLocks noChangeArrowheads="1"/>
              </p:cNvSpPr>
              <p:nvPr/>
            </p:nvSpPr>
            <p:spPr bwMode="auto">
              <a:xfrm rot="16200000">
                <a:off x="3158" y="728"/>
                <a:ext cx="960" cy="2565"/>
              </a:xfrm>
              <a:custGeom>
                <a:avLst/>
                <a:gdLst>
                  <a:gd name="G0" fmla="+- 15119 0 0"/>
                  <a:gd name="G1" fmla="+- 4270 0 0"/>
                  <a:gd name="G2" fmla="+- 12158 0 4270"/>
                  <a:gd name="G3" fmla="+- G2 0 4270"/>
                  <a:gd name="G4" fmla="*/ G3 32768 32059"/>
                  <a:gd name="G5" fmla="*/ G4 1 2"/>
                  <a:gd name="G6" fmla="+- 21600 0 15119"/>
                  <a:gd name="G7" fmla="*/ G6 4270 6079"/>
                  <a:gd name="G8" fmla="+- G7 15119 0"/>
                  <a:gd name="T0" fmla="*/ 15119 w 21600"/>
                  <a:gd name="T1" fmla="*/ 0 h 21600"/>
                  <a:gd name="T2" fmla="*/ 15119 w 21600"/>
                  <a:gd name="T3" fmla="*/ 12158 h 21600"/>
                  <a:gd name="T4" fmla="*/ 1849 w 21600"/>
                  <a:gd name="T5" fmla="*/ 21600 h 21600"/>
                  <a:gd name="T6" fmla="*/ 21600 w 21600"/>
                  <a:gd name="T7" fmla="*/ 6079 h 21600"/>
                  <a:gd name="T8" fmla="*/ 17694720 60000 65536"/>
                  <a:gd name="T9" fmla="*/ 5898240 60000 65536"/>
                  <a:gd name="T10" fmla="*/ 5898240 60000 65536"/>
                  <a:gd name="T11" fmla="*/ 0 60000 65536"/>
                  <a:gd name="T12" fmla="*/ 12427 w 21600"/>
                  <a:gd name="T13" fmla="*/ G1 h 21600"/>
                  <a:gd name="T14" fmla="*/ G8 w 21600"/>
                  <a:gd name="T15" fmla="*/ G2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21600" y="6079"/>
                    </a:moveTo>
                    <a:lnTo>
                      <a:pt x="15119" y="0"/>
                    </a:lnTo>
                    <a:lnTo>
                      <a:pt x="15119" y="4270"/>
                    </a:lnTo>
                    <a:lnTo>
                      <a:pt x="12427" y="4270"/>
                    </a:lnTo>
                    <a:cubicBezTo>
                      <a:pt x="5564" y="4270"/>
                      <a:pt x="0" y="7802"/>
                      <a:pt x="0" y="12158"/>
                    </a:cubicBezTo>
                    <a:lnTo>
                      <a:pt x="0" y="21600"/>
                    </a:lnTo>
                    <a:lnTo>
                      <a:pt x="3698" y="21600"/>
                    </a:lnTo>
                    <a:lnTo>
                      <a:pt x="3698" y="12158"/>
                    </a:lnTo>
                    <a:cubicBezTo>
                      <a:pt x="3698" y="9800"/>
                      <a:pt x="7606" y="7888"/>
                      <a:pt x="12427" y="7888"/>
                    </a:cubicBezTo>
                    <a:lnTo>
                      <a:pt x="15119" y="7888"/>
                    </a:lnTo>
                    <a:lnTo>
                      <a:pt x="15119" y="12158"/>
                    </a:lnTo>
                    <a:close/>
                  </a:path>
                </a:pathLst>
              </a:custGeom>
              <a:solidFill>
                <a:srgbClr val="FFC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sv-SE"/>
              </a:p>
            </p:txBody>
          </p:sp>
        </p:grpSp>
        <p:sp>
          <p:nvSpPr>
            <p:cNvPr id="43" name="AutoShape 6"/>
            <p:cNvSpPr>
              <a:spLocks noChangeArrowheads="1"/>
            </p:cNvSpPr>
            <p:nvPr/>
          </p:nvSpPr>
          <p:spPr bwMode="auto">
            <a:xfrm rot="10800000">
              <a:off x="6990" y="1531"/>
              <a:ext cx="1815" cy="1215"/>
            </a:xfrm>
            <a:custGeom>
              <a:avLst/>
              <a:gdLst>
                <a:gd name="G0" fmla="+- 15119 0 0"/>
                <a:gd name="G1" fmla="+- 4270 0 0"/>
                <a:gd name="G2" fmla="+- 12158 0 4270"/>
                <a:gd name="G3" fmla="+- G2 0 4270"/>
                <a:gd name="G4" fmla="*/ G3 32768 32059"/>
                <a:gd name="G5" fmla="*/ G4 1 2"/>
                <a:gd name="G6" fmla="+- 21600 0 15119"/>
                <a:gd name="G7" fmla="*/ G6 4270 6079"/>
                <a:gd name="G8" fmla="+- G7 15119 0"/>
                <a:gd name="T0" fmla="*/ 15119 w 21600"/>
                <a:gd name="T1" fmla="*/ 0 h 21600"/>
                <a:gd name="T2" fmla="*/ 15119 w 21600"/>
                <a:gd name="T3" fmla="*/ 12158 h 21600"/>
                <a:gd name="T4" fmla="*/ 1849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19" y="0"/>
                  </a:lnTo>
                  <a:lnTo>
                    <a:pt x="15119" y="4270"/>
                  </a:lnTo>
                  <a:lnTo>
                    <a:pt x="12427" y="4270"/>
                  </a:lnTo>
                  <a:cubicBezTo>
                    <a:pt x="5564" y="4270"/>
                    <a:pt x="0" y="7802"/>
                    <a:pt x="0" y="12158"/>
                  </a:cubicBezTo>
                  <a:lnTo>
                    <a:pt x="0" y="21600"/>
                  </a:lnTo>
                  <a:lnTo>
                    <a:pt x="3698" y="21600"/>
                  </a:lnTo>
                  <a:lnTo>
                    <a:pt x="3698" y="12158"/>
                  </a:lnTo>
                  <a:cubicBezTo>
                    <a:pt x="3698" y="9800"/>
                    <a:pt x="7606" y="7888"/>
                    <a:pt x="12427" y="7888"/>
                  </a:cubicBezTo>
                  <a:lnTo>
                    <a:pt x="15119" y="7888"/>
                  </a:lnTo>
                  <a:lnTo>
                    <a:pt x="15119" y="12158"/>
                  </a:lnTo>
                  <a:close/>
                </a:path>
              </a:pathLst>
            </a:custGeom>
            <a:solidFill>
              <a:srgbClr val="FFC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  <p:grpSp>
        <p:nvGrpSpPr>
          <p:cNvPr id="46" name="Group 7"/>
          <p:cNvGrpSpPr>
            <a:grpSpLocks/>
          </p:cNvGrpSpPr>
          <p:nvPr/>
        </p:nvGrpSpPr>
        <p:grpSpPr bwMode="auto">
          <a:xfrm>
            <a:off x="1864766" y="2385343"/>
            <a:ext cx="5362575" cy="1655827"/>
            <a:chOff x="1725" y="13186"/>
            <a:chExt cx="8445" cy="2607"/>
          </a:xfrm>
        </p:grpSpPr>
        <p:sp>
          <p:nvSpPr>
            <p:cNvPr id="47" name="AutoShape 8"/>
            <p:cNvSpPr>
              <a:spLocks noChangeArrowheads="1"/>
            </p:cNvSpPr>
            <p:nvPr/>
          </p:nvSpPr>
          <p:spPr bwMode="auto">
            <a:xfrm rot="5400000">
              <a:off x="7673" y="12837"/>
              <a:ext cx="960" cy="2565"/>
            </a:xfrm>
            <a:custGeom>
              <a:avLst/>
              <a:gdLst>
                <a:gd name="G0" fmla="+- 15119 0 0"/>
                <a:gd name="G1" fmla="+- 4270 0 0"/>
                <a:gd name="G2" fmla="+- 12158 0 4270"/>
                <a:gd name="G3" fmla="+- G2 0 4270"/>
                <a:gd name="G4" fmla="*/ G3 32768 32059"/>
                <a:gd name="G5" fmla="*/ G4 1 2"/>
                <a:gd name="G6" fmla="+- 21600 0 15119"/>
                <a:gd name="G7" fmla="*/ G6 4270 6079"/>
                <a:gd name="G8" fmla="+- G7 15119 0"/>
                <a:gd name="T0" fmla="*/ 15119 w 21600"/>
                <a:gd name="T1" fmla="*/ 0 h 21600"/>
                <a:gd name="T2" fmla="*/ 15119 w 21600"/>
                <a:gd name="T3" fmla="*/ 12158 h 21600"/>
                <a:gd name="T4" fmla="*/ 1849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19" y="0"/>
                  </a:lnTo>
                  <a:lnTo>
                    <a:pt x="15119" y="4270"/>
                  </a:lnTo>
                  <a:lnTo>
                    <a:pt x="12427" y="4270"/>
                  </a:lnTo>
                  <a:cubicBezTo>
                    <a:pt x="5564" y="4270"/>
                    <a:pt x="0" y="7802"/>
                    <a:pt x="0" y="12158"/>
                  </a:cubicBezTo>
                  <a:lnTo>
                    <a:pt x="0" y="21600"/>
                  </a:lnTo>
                  <a:lnTo>
                    <a:pt x="3698" y="21600"/>
                  </a:lnTo>
                  <a:lnTo>
                    <a:pt x="3698" y="12158"/>
                  </a:lnTo>
                  <a:cubicBezTo>
                    <a:pt x="3698" y="9800"/>
                    <a:pt x="7606" y="7888"/>
                    <a:pt x="12427" y="7888"/>
                  </a:cubicBezTo>
                  <a:lnTo>
                    <a:pt x="15119" y="7888"/>
                  </a:lnTo>
                  <a:lnTo>
                    <a:pt x="15119" y="12158"/>
                  </a:lnTo>
                  <a:close/>
                </a:path>
              </a:pathLst>
            </a:custGeom>
            <a:solidFill>
              <a:srgbClr val="FFC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grpSp>
          <p:nvGrpSpPr>
            <p:cNvPr id="48" name="Group 9"/>
            <p:cNvGrpSpPr>
              <a:grpSpLocks/>
            </p:cNvGrpSpPr>
            <p:nvPr/>
          </p:nvGrpSpPr>
          <p:grpSpPr bwMode="auto">
            <a:xfrm>
              <a:off x="1725" y="13186"/>
              <a:ext cx="8445" cy="2607"/>
              <a:chOff x="1725" y="13186"/>
              <a:chExt cx="8445" cy="2607"/>
            </a:xfrm>
          </p:grpSpPr>
          <p:sp>
            <p:nvSpPr>
              <p:cNvPr id="49" name="Rectangle 10"/>
              <p:cNvSpPr>
                <a:spLocks noChangeArrowheads="1"/>
              </p:cNvSpPr>
              <p:nvPr/>
            </p:nvSpPr>
            <p:spPr bwMode="auto">
              <a:xfrm>
                <a:off x="7305" y="14600"/>
                <a:ext cx="2865" cy="1193"/>
              </a:xfrm>
              <a:prstGeom prst="rect">
                <a:avLst/>
              </a:prstGeom>
              <a:solidFill>
                <a:srgbClr val="DAEEF3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sv-SE" sz="14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" pitchFamily="18" charset="0"/>
                    <a:cs typeface="Arial" pitchFamily="34" charset="0"/>
                  </a:rPr>
                  <a:t>Designidé</a:t>
                </a:r>
                <a:endParaRPr kumimoji="0" lang="sv-SE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50" name="Group 11"/>
              <p:cNvGrpSpPr>
                <a:grpSpLocks/>
              </p:cNvGrpSpPr>
              <p:nvPr/>
            </p:nvGrpSpPr>
            <p:grpSpPr bwMode="auto">
              <a:xfrm>
                <a:off x="1725" y="13186"/>
                <a:ext cx="5130" cy="2607"/>
                <a:chOff x="1725" y="13186"/>
                <a:chExt cx="5130" cy="2607"/>
              </a:xfrm>
            </p:grpSpPr>
            <p:sp>
              <p:nvSpPr>
                <p:cNvPr id="51" name="Rectangle 12"/>
                <p:cNvSpPr>
                  <a:spLocks noChangeArrowheads="1"/>
                </p:cNvSpPr>
                <p:nvPr/>
              </p:nvSpPr>
              <p:spPr bwMode="auto">
                <a:xfrm>
                  <a:off x="1725" y="14630"/>
                  <a:ext cx="2790" cy="1163"/>
                </a:xfrm>
                <a:prstGeom prst="rect">
                  <a:avLst/>
                </a:prstGeom>
                <a:solidFill>
                  <a:srgbClr val="DAEEF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sv-SE" sz="14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mbria" pitchFamily="18" charset="0"/>
                      <a:cs typeface="Arial" pitchFamily="34" charset="0"/>
                    </a:rPr>
                    <a:t>Utvärdering</a:t>
                  </a:r>
                </a:p>
              </p:txBody>
            </p:sp>
            <p:grpSp>
              <p:nvGrpSpPr>
                <p:cNvPr id="52" name="Group 13"/>
                <p:cNvGrpSpPr>
                  <a:grpSpLocks/>
                </p:cNvGrpSpPr>
                <p:nvPr/>
              </p:nvGrpSpPr>
              <p:grpSpPr bwMode="auto">
                <a:xfrm>
                  <a:off x="2880" y="13186"/>
                  <a:ext cx="3975" cy="1442"/>
                  <a:chOff x="2880" y="13186"/>
                  <a:chExt cx="3975" cy="1442"/>
                </a:xfrm>
              </p:grpSpPr>
              <p:sp>
                <p:nvSpPr>
                  <p:cNvPr id="53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4785" y="13186"/>
                    <a:ext cx="2070" cy="1131"/>
                  </a:xfrm>
                  <a:prstGeom prst="rect">
                    <a:avLst/>
                  </a:prstGeom>
                  <a:solidFill>
                    <a:srgbClr val="DAEEF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sv-SE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cs typeface="Arial" pitchFamily="34" charset="0"/>
                      </a:rPr>
                      <a:t>Ny </a:t>
                    </a:r>
                    <a:br>
                      <a:rPr kumimoji="0" lang="sv-SE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cs typeface="Arial" pitchFamily="34" charset="0"/>
                      </a:rPr>
                    </a:br>
                    <a:r>
                      <a:rPr kumimoji="0" lang="sv-SE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itchFamily="18" charset="0"/>
                        <a:cs typeface="Arial" pitchFamily="34" charset="0"/>
                      </a:rPr>
                      <a:t>kunskap</a:t>
                    </a:r>
                    <a:endParaRPr kumimoji="0" lang="sv-SE" sz="24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mbria" pitchFamily="18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54" name="AutoShape 15"/>
                  <p:cNvSpPr>
                    <a:spLocks noChangeArrowheads="1"/>
                  </p:cNvSpPr>
                  <p:nvPr/>
                </p:nvSpPr>
                <p:spPr bwMode="auto">
                  <a:xfrm>
                    <a:off x="2880" y="13413"/>
                    <a:ext cx="1905" cy="1215"/>
                  </a:xfrm>
                  <a:custGeom>
                    <a:avLst/>
                    <a:gdLst>
                      <a:gd name="G0" fmla="+- 15119 0 0"/>
                      <a:gd name="G1" fmla="+- 4270 0 0"/>
                      <a:gd name="G2" fmla="+- 12158 0 4270"/>
                      <a:gd name="G3" fmla="+- G2 0 4270"/>
                      <a:gd name="G4" fmla="*/ G3 32768 32059"/>
                      <a:gd name="G5" fmla="*/ G4 1 2"/>
                      <a:gd name="G6" fmla="+- 21600 0 15119"/>
                      <a:gd name="G7" fmla="*/ G6 4270 6079"/>
                      <a:gd name="G8" fmla="+- G7 15119 0"/>
                      <a:gd name="T0" fmla="*/ 15119 w 21600"/>
                      <a:gd name="T1" fmla="*/ 0 h 21600"/>
                      <a:gd name="T2" fmla="*/ 15119 w 21600"/>
                      <a:gd name="T3" fmla="*/ 12158 h 21600"/>
                      <a:gd name="T4" fmla="*/ 1849 w 21600"/>
                      <a:gd name="T5" fmla="*/ 21600 h 21600"/>
                      <a:gd name="T6" fmla="*/ 21600 w 21600"/>
                      <a:gd name="T7" fmla="*/ 6079 h 21600"/>
                      <a:gd name="T8" fmla="*/ 17694720 60000 65536"/>
                      <a:gd name="T9" fmla="*/ 5898240 60000 65536"/>
                      <a:gd name="T10" fmla="*/ 5898240 60000 65536"/>
                      <a:gd name="T11" fmla="*/ 0 60000 65536"/>
                      <a:gd name="T12" fmla="*/ 12427 w 21600"/>
                      <a:gd name="T13" fmla="*/ G1 h 21600"/>
                      <a:gd name="T14" fmla="*/ G8 w 21600"/>
                      <a:gd name="T15" fmla="*/ G2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21600" y="6079"/>
                        </a:moveTo>
                        <a:lnTo>
                          <a:pt x="15119" y="0"/>
                        </a:lnTo>
                        <a:lnTo>
                          <a:pt x="15119" y="4270"/>
                        </a:lnTo>
                        <a:lnTo>
                          <a:pt x="12427" y="4270"/>
                        </a:lnTo>
                        <a:cubicBezTo>
                          <a:pt x="5564" y="4270"/>
                          <a:pt x="0" y="7802"/>
                          <a:pt x="0" y="12158"/>
                        </a:cubicBezTo>
                        <a:lnTo>
                          <a:pt x="0" y="21600"/>
                        </a:lnTo>
                        <a:lnTo>
                          <a:pt x="3698" y="21600"/>
                        </a:lnTo>
                        <a:lnTo>
                          <a:pt x="3698" y="12158"/>
                        </a:lnTo>
                        <a:cubicBezTo>
                          <a:pt x="3698" y="9800"/>
                          <a:pt x="7606" y="7888"/>
                          <a:pt x="12427" y="7888"/>
                        </a:cubicBezTo>
                        <a:lnTo>
                          <a:pt x="15119" y="7888"/>
                        </a:lnTo>
                        <a:lnTo>
                          <a:pt x="15119" y="12158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sv-SE"/>
                  </a:p>
                </p:txBody>
              </p:sp>
            </p:grpSp>
          </p:grpSp>
        </p:grpSp>
      </p:grpSp>
      <p:sp>
        <p:nvSpPr>
          <p:cNvPr id="55" name="Rectangle 12"/>
          <p:cNvSpPr>
            <a:spLocks noChangeArrowheads="1"/>
          </p:cNvSpPr>
          <p:nvPr/>
        </p:nvSpPr>
        <p:spPr bwMode="auto">
          <a:xfrm>
            <a:off x="645127" y="2961133"/>
            <a:ext cx="1771650" cy="568139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cs typeface="Arial" pitchFamily="34" charset="0"/>
              </a:rPr>
              <a:t>Användartest</a:t>
            </a:r>
            <a:endParaRPr kumimoji="0" lang="sv-SE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mbria" pitchFamily="18" charset="0"/>
              <a:cs typeface="Arial" pitchFamily="34" charset="0"/>
            </a:endParaRPr>
          </a:p>
        </p:txBody>
      </p:sp>
      <p:sp>
        <p:nvSpPr>
          <p:cNvPr id="56" name="Rectangle 14"/>
          <p:cNvSpPr>
            <a:spLocks noChangeArrowheads="1"/>
          </p:cNvSpPr>
          <p:nvPr/>
        </p:nvSpPr>
        <p:spPr bwMode="auto">
          <a:xfrm>
            <a:off x="4851076" y="2025029"/>
            <a:ext cx="1799105" cy="574334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cs typeface="Arial" pitchFamily="34" charset="0"/>
              </a:rPr>
              <a:t>Användarstudie</a:t>
            </a:r>
            <a:endParaRPr kumimoji="0" lang="sv-SE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mbria" pitchFamily="18" charset="0"/>
              <a:cs typeface="Arial" pitchFamily="34" charset="0"/>
            </a:endParaRPr>
          </a:p>
        </p:txBody>
      </p:sp>
      <p:sp>
        <p:nvSpPr>
          <p:cNvPr id="57" name="Rectangle 10"/>
          <p:cNvSpPr>
            <a:spLocks noChangeArrowheads="1"/>
          </p:cNvSpPr>
          <p:nvPr/>
        </p:nvSpPr>
        <p:spPr bwMode="auto">
          <a:xfrm>
            <a:off x="6560194" y="3814705"/>
            <a:ext cx="1819275" cy="54586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cs typeface="Arial" pitchFamily="34" charset="0"/>
              </a:rPr>
              <a:t>Konceptuell modell</a:t>
            </a:r>
            <a:endParaRPr kumimoji="0" lang="sv-SE" sz="18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Rectangle 4"/>
          <p:cNvSpPr>
            <a:spLocks noChangeArrowheads="1"/>
          </p:cNvSpPr>
          <p:nvPr/>
        </p:nvSpPr>
        <p:spPr bwMode="auto">
          <a:xfrm>
            <a:off x="2598191" y="5064574"/>
            <a:ext cx="1695450" cy="560855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cs typeface="Arial" pitchFamily="34" charset="0"/>
              </a:rPr>
              <a:t>Pappersmodell</a:t>
            </a:r>
            <a:endParaRPr kumimoji="0" lang="sv-SE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mbria" pitchFamily="18" charset="0"/>
              <a:cs typeface="Arial" pitchFamily="34" charset="0"/>
            </a:endParaRPr>
          </a:p>
        </p:txBody>
      </p:sp>
      <p:sp>
        <p:nvSpPr>
          <p:cNvPr id="59" name="Rectangle 14"/>
          <p:cNvSpPr>
            <a:spLocks noChangeArrowheads="1"/>
          </p:cNvSpPr>
          <p:nvPr/>
        </p:nvSpPr>
        <p:spPr bwMode="auto">
          <a:xfrm>
            <a:off x="5418150" y="1520042"/>
            <a:ext cx="2182058" cy="69141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sv-SE" sz="1400" dirty="0" smtClean="0">
                <a:solidFill>
                  <a:schemeClr val="tx1"/>
                </a:solidFill>
                <a:latin typeface="Cambria" pitchFamily="18" charset="0"/>
                <a:cs typeface="Arial" pitchFamily="34" charset="0"/>
              </a:rPr>
              <a:t>Mer omfattande/fokuserad studie</a:t>
            </a:r>
            <a:endParaRPr kumimoji="0" lang="sv-SE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mbria" pitchFamily="18" charset="0"/>
              <a:cs typeface="Arial" pitchFamily="34" charset="0"/>
            </a:endParaRPr>
          </a:p>
        </p:txBody>
      </p:sp>
      <p:sp>
        <p:nvSpPr>
          <p:cNvPr id="60" name="Rectangle 10"/>
          <p:cNvSpPr>
            <a:spLocks noChangeArrowheads="1"/>
          </p:cNvSpPr>
          <p:nvPr/>
        </p:nvSpPr>
        <p:spPr bwMode="auto">
          <a:xfrm>
            <a:off x="7181850" y="4313487"/>
            <a:ext cx="1819275" cy="54586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cs typeface="Arial" pitchFamily="34" charset="0"/>
              </a:rPr>
              <a:t>Grafisk design</a:t>
            </a:r>
            <a:endParaRPr kumimoji="0" lang="sv-SE" sz="18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Rectangle 4"/>
          <p:cNvSpPr>
            <a:spLocks noChangeArrowheads="1"/>
          </p:cNvSpPr>
          <p:nvPr/>
        </p:nvSpPr>
        <p:spPr bwMode="auto">
          <a:xfrm>
            <a:off x="1594113" y="5487483"/>
            <a:ext cx="1695450" cy="560855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cs typeface="Arial" pitchFamily="34" charset="0"/>
              </a:rPr>
              <a:t>Datormodell</a:t>
            </a:r>
            <a:endParaRPr kumimoji="0" lang="sv-SE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mbria" pitchFamily="18" charset="0"/>
              <a:cs typeface="Arial" pitchFamily="34" charset="0"/>
            </a:endParaRPr>
          </a:p>
        </p:txBody>
      </p:sp>
      <p:sp>
        <p:nvSpPr>
          <p:cNvPr id="62" name="Rectangle 12"/>
          <p:cNvSpPr>
            <a:spLocks noChangeArrowheads="1"/>
          </p:cNvSpPr>
          <p:nvPr/>
        </p:nvSpPr>
        <p:spPr bwMode="auto">
          <a:xfrm>
            <a:off x="93116" y="2535554"/>
            <a:ext cx="1771650" cy="568139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cs typeface="Arial" pitchFamily="34" charset="0"/>
              </a:rPr>
              <a:t>Användartest – större grupp</a:t>
            </a:r>
            <a:endParaRPr kumimoji="0" lang="sv-SE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mbria" pitchFamily="18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518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Iterativ</a:t>
            </a:r>
            <a:r>
              <a:rPr lang="en-US" dirty="0" smtClean="0"/>
              <a:t>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 b="15504"/>
          <a:stretch>
            <a:fillRect/>
          </a:stretch>
        </p:blipFill>
        <p:spPr bwMode="auto">
          <a:xfrm>
            <a:off x="2214546" y="1626350"/>
            <a:ext cx="4572032" cy="507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Up Arrow 4"/>
          <p:cNvSpPr/>
          <p:nvPr/>
        </p:nvSpPr>
        <p:spPr>
          <a:xfrm>
            <a:off x="7739782" y="1626350"/>
            <a:ext cx="428628" cy="4714908"/>
          </a:xfrm>
          <a:prstGeom prst="upArrow">
            <a:avLst>
              <a:gd name="adj1" fmla="val 29768"/>
              <a:gd name="adj2" fmla="val 797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668344" y="6341258"/>
            <a:ext cx="5036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Tid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72696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IDEO</a:t>
            </a:r>
            <a:endParaRPr lang="en-US" dirty="0"/>
          </a:p>
        </p:txBody>
      </p:sp>
      <p:pic>
        <p:nvPicPr>
          <p:cNvPr id="1026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5786" y="2285992"/>
            <a:ext cx="5326089" cy="2628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43701" y="3343259"/>
            <a:ext cx="2137319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27584" y="5805264"/>
            <a:ext cx="6984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6"/>
              </a:rPr>
              <a:t>https://</a:t>
            </a:r>
            <a:r>
              <a:rPr lang="en-US" sz="2000" dirty="0" smtClean="0">
                <a:hlinkClick r:id="rId6"/>
              </a:rPr>
              <a:t>www.youtube.com/watch?v=M66ZU2PCIcM</a:t>
            </a:r>
            <a:r>
              <a:rPr lang="en-US" sz="2000" dirty="0" smtClean="0"/>
              <a:t> </a:t>
            </a:r>
            <a:r>
              <a:rPr lang="en-US" sz="1600" dirty="0" smtClean="0"/>
              <a:t>(ca 8min)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167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Att</a:t>
            </a:r>
            <a:r>
              <a:rPr lang="en-US" dirty="0" smtClean="0"/>
              <a:t> </a:t>
            </a:r>
            <a:r>
              <a:rPr lang="en-US" dirty="0" err="1" smtClean="0"/>
              <a:t>fundera</a:t>
            </a:r>
            <a:r>
              <a:rPr lang="en-US" dirty="0" smtClean="0"/>
              <a:t> </a:t>
            </a:r>
            <a:r>
              <a:rPr lang="en-US" dirty="0" err="1" smtClean="0"/>
              <a:t>på</a:t>
            </a:r>
            <a:r>
              <a:rPr lang="en-US" dirty="0" smtClean="0"/>
              <a:t>…</a:t>
            </a:r>
            <a:br>
              <a:rPr lang="en-US" dirty="0" smtClean="0"/>
            </a:br>
            <a:r>
              <a:rPr lang="en-US" dirty="0" err="1" smtClean="0"/>
              <a:t>Vad</a:t>
            </a:r>
            <a:r>
              <a:rPr lang="en-US" dirty="0" smtClean="0"/>
              <a:t> </a:t>
            </a:r>
            <a:r>
              <a:rPr lang="en-US" dirty="0" err="1" smtClean="0"/>
              <a:t>är</a:t>
            </a:r>
            <a:r>
              <a:rPr lang="en-US" dirty="0" smtClean="0"/>
              <a:t> </a:t>
            </a:r>
            <a:r>
              <a:rPr lang="en-US" dirty="0" err="1" smtClean="0"/>
              <a:t>kännetecknande</a:t>
            </a:r>
            <a:r>
              <a:rPr lang="en-US" dirty="0" smtClean="0"/>
              <a:t> </a:t>
            </a:r>
            <a:r>
              <a:rPr lang="en-US" dirty="0" err="1" smtClean="0"/>
              <a:t>för</a:t>
            </a:r>
            <a:r>
              <a:rPr lang="en-US" dirty="0" smtClean="0"/>
              <a:t> IDEO’s </a:t>
            </a:r>
            <a:r>
              <a:rPr lang="en-US" dirty="0" err="1" smtClean="0"/>
              <a:t>sätt</a:t>
            </a:r>
            <a:r>
              <a:rPr lang="en-US" dirty="0" smtClean="0"/>
              <a:t> </a:t>
            </a:r>
            <a:r>
              <a:rPr lang="en-US" dirty="0" err="1" smtClean="0"/>
              <a:t>att</a:t>
            </a:r>
            <a:r>
              <a:rPr lang="en-US" dirty="0" smtClean="0"/>
              <a:t> </a:t>
            </a:r>
            <a:r>
              <a:rPr lang="en-US" dirty="0" err="1" smtClean="0"/>
              <a:t>arbeta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6802" y="4653136"/>
            <a:ext cx="2137319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60689"/>
            <a:ext cx="8229600" cy="1954195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	</a:t>
            </a:r>
            <a:r>
              <a:rPr lang="en-US" sz="4000" dirty="0" smtClean="0"/>
              <a:t>“Design </a:t>
            </a:r>
            <a:r>
              <a:rPr lang="en-US" sz="4000" dirty="0" err="1" smtClean="0"/>
              <a:t>och</a:t>
            </a:r>
            <a:r>
              <a:rPr lang="en-US" sz="4000" dirty="0" smtClean="0"/>
              <a:t> design… </a:t>
            </a:r>
            <a:r>
              <a:rPr lang="en-US" sz="4000" dirty="0" err="1" smtClean="0"/>
              <a:t>det</a:t>
            </a:r>
            <a:r>
              <a:rPr lang="en-US" sz="4000" dirty="0" smtClean="0"/>
              <a:t> </a:t>
            </a:r>
            <a:r>
              <a:rPr lang="en-US" sz="4000" dirty="0" err="1" smtClean="0"/>
              <a:t>räcker</a:t>
            </a:r>
            <a:r>
              <a:rPr lang="en-US" sz="4000" dirty="0" smtClean="0"/>
              <a:t> </a:t>
            </a:r>
            <a:r>
              <a:rPr lang="en-US" sz="4000" dirty="0" err="1" smtClean="0"/>
              <a:t>väl</a:t>
            </a:r>
            <a:r>
              <a:rPr lang="en-US" sz="4000" dirty="0" smtClean="0"/>
              <a:t> med </a:t>
            </a:r>
            <a:r>
              <a:rPr lang="en-US" sz="4000" dirty="0" err="1" smtClean="0"/>
              <a:t>lite</a:t>
            </a:r>
            <a:r>
              <a:rPr lang="en-US" sz="4000" dirty="0" smtClean="0"/>
              <a:t> </a:t>
            </a:r>
            <a:r>
              <a:rPr lang="en-US" sz="4000" dirty="0" err="1" smtClean="0"/>
              <a:t>sunt</a:t>
            </a:r>
            <a:r>
              <a:rPr lang="en-US" sz="4000" dirty="0" smtClean="0"/>
              <a:t> </a:t>
            </a:r>
            <a:r>
              <a:rPr lang="en-US" sz="4000" dirty="0" err="1" smtClean="0"/>
              <a:t>förnuft</a:t>
            </a:r>
            <a:r>
              <a:rPr lang="en-US" sz="4000" dirty="0" smtClean="0"/>
              <a:t>!?”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Iterativ</a:t>
            </a:r>
            <a:r>
              <a:rPr lang="en-US" dirty="0" smtClean="0"/>
              <a:t> process</a:t>
            </a:r>
          </a:p>
          <a:p>
            <a:r>
              <a:rPr lang="en-US" dirty="0" err="1" smtClean="0"/>
              <a:t>Icke-hierarkisk</a:t>
            </a:r>
            <a:r>
              <a:rPr lang="en-US" dirty="0" smtClean="0"/>
              <a:t> process</a:t>
            </a:r>
          </a:p>
          <a:p>
            <a:r>
              <a:rPr lang="en-US" dirty="0" err="1" smtClean="0"/>
              <a:t>Flexibel</a:t>
            </a:r>
            <a:r>
              <a:rPr lang="en-US" dirty="0" smtClean="0"/>
              <a:t> process</a:t>
            </a:r>
          </a:p>
          <a:p>
            <a:r>
              <a:rPr lang="en-US" dirty="0" err="1"/>
              <a:t>L</a:t>
            </a:r>
            <a:r>
              <a:rPr lang="en-US" dirty="0" err="1" smtClean="0"/>
              <a:t>eder</a:t>
            </a:r>
            <a:r>
              <a:rPr lang="en-US" dirty="0" smtClean="0"/>
              <a:t> till </a:t>
            </a:r>
            <a:r>
              <a:rPr lang="en-US" dirty="0" err="1" smtClean="0"/>
              <a:t>nya</a:t>
            </a:r>
            <a:r>
              <a:rPr lang="en-US" dirty="0" smtClean="0"/>
              <a:t> </a:t>
            </a:r>
            <a:r>
              <a:rPr lang="en-US" dirty="0" err="1" smtClean="0"/>
              <a:t>upptäckter</a:t>
            </a:r>
            <a:endParaRPr lang="en-US" dirty="0" smtClean="0"/>
          </a:p>
          <a:p>
            <a:r>
              <a:rPr lang="en-US" dirty="0" err="1"/>
              <a:t>H</a:t>
            </a:r>
            <a:r>
              <a:rPr lang="en-US" dirty="0" err="1" smtClean="0"/>
              <a:t>ar</a:t>
            </a:r>
            <a:r>
              <a:rPr lang="en-US" dirty="0" smtClean="0"/>
              <a:t> </a:t>
            </a:r>
            <a:r>
              <a:rPr lang="en-US" dirty="0" err="1"/>
              <a:t>inget</a:t>
            </a:r>
            <a:r>
              <a:rPr lang="en-US" dirty="0"/>
              <a:t> </a:t>
            </a:r>
            <a:r>
              <a:rPr lang="en-US" dirty="0" err="1"/>
              <a:t>facit</a:t>
            </a:r>
            <a:endParaRPr lang="en-US" dirty="0"/>
          </a:p>
          <a:p>
            <a:r>
              <a:rPr lang="en-US" dirty="0"/>
              <a:t>Problem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lösning</a:t>
            </a:r>
            <a:r>
              <a:rPr lang="en-US" dirty="0"/>
              <a:t> </a:t>
            </a:r>
            <a:r>
              <a:rPr lang="en-US" dirty="0" err="1"/>
              <a:t>formuleras</a:t>
            </a:r>
            <a:r>
              <a:rPr lang="en-US" dirty="0"/>
              <a:t> </a:t>
            </a:r>
            <a:r>
              <a:rPr lang="en-US" dirty="0" err="1"/>
              <a:t>samtidigt</a:t>
            </a:r>
            <a:endParaRPr lang="en-US" dirty="0"/>
          </a:p>
          <a:p>
            <a:r>
              <a:rPr lang="en-US" dirty="0" err="1"/>
              <a:t>Varje</a:t>
            </a:r>
            <a:r>
              <a:rPr lang="en-US" dirty="0"/>
              <a:t> </a:t>
            </a:r>
            <a:r>
              <a:rPr lang="en-US" dirty="0" err="1"/>
              <a:t>designprocess</a:t>
            </a:r>
            <a:r>
              <a:rPr lang="en-US" dirty="0"/>
              <a:t>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unik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Mänsklighetens</a:t>
            </a:r>
            <a:r>
              <a:rPr lang="en-US" dirty="0" smtClean="0"/>
              <a:t> </a:t>
            </a:r>
            <a:r>
              <a:rPr lang="en-US" dirty="0" err="1" smtClean="0"/>
              <a:t>utveckling</a:t>
            </a:r>
            <a:r>
              <a:rPr lang="en-US" dirty="0" smtClean="0"/>
              <a:t> </a:t>
            </a:r>
            <a:r>
              <a:rPr lang="en-US" dirty="0" err="1" smtClean="0"/>
              <a:t>är</a:t>
            </a:r>
            <a:r>
              <a:rPr lang="en-US" dirty="0" smtClean="0"/>
              <a:t> en </a:t>
            </a:r>
            <a:r>
              <a:rPr lang="en-US" dirty="0" err="1" smtClean="0"/>
              <a:t>enda</a:t>
            </a:r>
            <a:r>
              <a:rPr lang="en-US" dirty="0" smtClean="0"/>
              <a:t> </a:t>
            </a:r>
            <a:r>
              <a:rPr lang="en-US" dirty="0" err="1" smtClean="0"/>
              <a:t>lång</a:t>
            </a:r>
            <a:r>
              <a:rPr lang="en-US" dirty="0" smtClean="0"/>
              <a:t> </a:t>
            </a:r>
            <a:r>
              <a:rPr lang="en-US" dirty="0" err="1" smtClean="0"/>
              <a:t>designprocess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20482" name="Picture 2" descr="http://www.gallica.co.uk/celts/farming/farmin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48" y="2428868"/>
            <a:ext cx="2095720" cy="2947980"/>
          </a:xfrm>
          <a:prstGeom prst="rect">
            <a:avLst/>
          </a:prstGeom>
          <a:noFill/>
        </p:spPr>
      </p:pic>
      <p:pic>
        <p:nvPicPr>
          <p:cNvPr id="20486" name="Picture 6" descr="File:Agriculture (Plowing) CNE-v1-p58-H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55153" y="2857496"/>
            <a:ext cx="2833694" cy="1990671"/>
          </a:xfrm>
          <a:prstGeom prst="rect">
            <a:avLst/>
          </a:prstGeom>
          <a:noFill/>
        </p:spPr>
      </p:pic>
      <p:pic>
        <p:nvPicPr>
          <p:cNvPr id="20488" name="Picture 8" descr="http://projects.cbe.ab.ca/ict/2learn/mmspeight/wishyouwerehere/classpages/logan/logan_files/logan_files/image005.jpg"/>
          <p:cNvPicPr>
            <a:picLocks noChangeAspect="1" noChangeArrowheads="1"/>
          </p:cNvPicPr>
          <p:nvPr/>
        </p:nvPicPr>
        <p:blipFill>
          <a:blip r:embed="rId6" cstate="print"/>
          <a:srcRect l="8333" r="8333"/>
          <a:stretch>
            <a:fillRect/>
          </a:stretch>
        </p:blipFill>
        <p:spPr bwMode="auto">
          <a:xfrm>
            <a:off x="6286512" y="2857496"/>
            <a:ext cx="2471437" cy="20002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 </a:t>
            </a:r>
            <a:r>
              <a:rPr lang="en-US" dirty="0" err="1" smtClean="0"/>
              <a:t>produkts</a:t>
            </a:r>
            <a:r>
              <a:rPr lang="en-US" dirty="0" smtClean="0"/>
              <a:t> evolution </a:t>
            </a:r>
            <a:r>
              <a:rPr lang="en-US" dirty="0" err="1" smtClean="0"/>
              <a:t>är</a:t>
            </a:r>
            <a:r>
              <a:rPr lang="en-US" dirty="0" smtClean="0"/>
              <a:t> </a:t>
            </a:r>
            <a:r>
              <a:rPr lang="en-US" dirty="0" err="1" smtClean="0"/>
              <a:t>också</a:t>
            </a:r>
            <a:r>
              <a:rPr lang="en-US" dirty="0" smtClean="0"/>
              <a:t> en </a:t>
            </a:r>
            <a:r>
              <a:rPr lang="en-US" dirty="0" err="1" smtClean="0"/>
              <a:t>slags</a:t>
            </a:r>
            <a:r>
              <a:rPr lang="en-US" dirty="0" smtClean="0"/>
              <a:t> </a:t>
            </a:r>
            <a:r>
              <a:rPr lang="en-US" dirty="0" err="1" smtClean="0"/>
              <a:t>designprocess</a:t>
            </a:r>
            <a:endParaRPr lang="en-US" dirty="0"/>
          </a:p>
        </p:txBody>
      </p:sp>
      <p:pic>
        <p:nvPicPr>
          <p:cNvPr id="23554" name="Picture 2" descr="1359746904_23a85eaec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1604" y="1928802"/>
            <a:ext cx="6350637" cy="4143404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sv-SE" sz="6000" dirty="0"/>
              <a:t>Fyra grundläggande aktiviteter i interaktionsdesign </a:t>
            </a:r>
          </a:p>
        </p:txBody>
      </p:sp>
    </p:spTree>
    <p:extLst>
      <p:ext uri="{BB962C8B-B14F-4D97-AF65-F5344CB8AC3E}">
        <p14:creationId xmlns:p14="http://schemas.microsoft.com/office/powerpoint/2010/main" val="1041199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smtClean="0"/>
              <a:t>Fyra grundläggande aktiviteter i interaktionsdesignprocessen </a:t>
            </a:r>
            <a:endParaRPr lang="en-US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sv-SE" dirty="0" smtClean="0"/>
          </a:p>
          <a:p>
            <a:pPr marL="514350" indent="-514350">
              <a:buFont typeface="+mj-lt"/>
              <a:buAutoNum type="arabicPeriod"/>
            </a:pPr>
            <a:r>
              <a:rPr lang="sv-SE" dirty="0" smtClean="0"/>
              <a:t>Ta fram krav</a:t>
            </a:r>
          </a:p>
          <a:p>
            <a:pPr marL="514350" indent="-514350">
              <a:buFont typeface="+mj-lt"/>
              <a:buAutoNum type="arabicPeriod"/>
            </a:pPr>
            <a:r>
              <a:rPr lang="sv-SE" dirty="0" smtClean="0"/>
              <a:t>Designa alternativ</a:t>
            </a:r>
          </a:p>
          <a:p>
            <a:pPr marL="514350" indent="-514350">
              <a:buFont typeface="+mj-lt"/>
              <a:buAutoNum type="arabicPeriod"/>
            </a:pPr>
            <a:r>
              <a:rPr lang="sv-SE" dirty="0" smtClean="0"/>
              <a:t>Bygga prototyper</a:t>
            </a:r>
          </a:p>
          <a:p>
            <a:pPr marL="514350" indent="-514350">
              <a:buFont typeface="+mj-lt"/>
              <a:buAutoNum type="arabicPeriod"/>
            </a:pPr>
            <a:r>
              <a:rPr lang="sv-SE" dirty="0" smtClean="0"/>
              <a:t>Utvärdering</a:t>
            </a:r>
          </a:p>
          <a:p>
            <a:endParaRPr lang="sv-SE" dirty="0"/>
          </a:p>
          <a:p>
            <a:pPr marL="0" indent="0">
              <a:buNone/>
            </a:pPr>
            <a:r>
              <a:rPr lang="sv-SE" dirty="0" smtClean="0"/>
              <a:t>	…dessa fyra aktiviteter kommer ni att 	jobba med i projektet.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6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sz="4000" dirty="0"/>
              <a:t>Fyra grundläggande aktiviteter i interaktionsdesignprocessen </a:t>
            </a:r>
            <a:r>
              <a:rPr lang="sv-SE" dirty="0" smtClean="0"/>
              <a:t/>
            </a:r>
            <a:br>
              <a:rPr lang="sv-SE" dirty="0" smtClean="0"/>
            </a:br>
            <a:r>
              <a:rPr lang="sv-SE" sz="3600" dirty="0" smtClean="0"/>
              <a:t>1. Ta fram krav</a:t>
            </a:r>
            <a:endParaRPr lang="en-US" sz="3600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57200" y="1783357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sv-SE" dirty="0" smtClean="0"/>
              <a:t>Vilka är användarna?</a:t>
            </a:r>
          </a:p>
          <a:p>
            <a:r>
              <a:rPr lang="sv-SE" dirty="0" smtClean="0"/>
              <a:t>På vilket sätt kan en interaktiv produkt/system stödja användarna?</a:t>
            </a:r>
          </a:p>
          <a:p>
            <a:r>
              <a:rPr lang="sv-SE" dirty="0" smtClean="0"/>
              <a:t>Vilka behov har användarna?</a:t>
            </a:r>
          </a:p>
          <a:p>
            <a:r>
              <a:rPr lang="sv-SE" dirty="0" smtClean="0"/>
              <a:t>Vad ska användarna kunna göra med produkten?</a:t>
            </a:r>
          </a:p>
          <a:p>
            <a:endParaRPr lang="sv-SE" dirty="0" smtClean="0"/>
          </a:p>
          <a:p>
            <a:pPr marL="0" indent="0">
              <a:buNone/>
            </a:pPr>
            <a:r>
              <a:rPr lang="sv-SE" sz="2600" dirty="0" smtClean="0"/>
              <a:t>Vi ska strax gå igenom metoder för att samla in information som hjälper till att besvara dessa frågor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797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Ta fram idéer</a:t>
            </a:r>
          </a:p>
          <a:p>
            <a:pPr lvl="1"/>
            <a:r>
              <a:rPr lang="sv-SE" dirty="0" smtClean="0"/>
              <a:t>Konceptuell design</a:t>
            </a:r>
          </a:p>
          <a:p>
            <a:pPr lvl="1"/>
            <a:r>
              <a:rPr lang="sv-SE" dirty="0" smtClean="0"/>
              <a:t>Utformning av den konkreta interaktionen</a:t>
            </a:r>
          </a:p>
          <a:p>
            <a:pPr lvl="1"/>
            <a:r>
              <a:rPr lang="sv-SE" dirty="0" smtClean="0"/>
              <a:t>Grafisk design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71800" y="3861048"/>
            <a:ext cx="3543300" cy="2844800"/>
          </a:xfrm>
          <a:prstGeom prst="rect">
            <a:avLst/>
          </a:prstGeom>
        </p:spPr>
      </p:pic>
      <p:sp>
        <p:nvSpPr>
          <p:cNvPr id="7" name="Rubri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sv-SE" sz="4000" dirty="0"/>
              <a:t>Fyra grundläggande aktiviteter i interaktionsdesignprocessen </a:t>
            </a:r>
            <a:r>
              <a:rPr lang="sv-SE" dirty="0" smtClean="0"/>
              <a:t/>
            </a:r>
            <a:br>
              <a:rPr lang="sv-SE" dirty="0" smtClean="0"/>
            </a:br>
            <a:r>
              <a:rPr lang="sv-SE" sz="3600" dirty="0" smtClean="0"/>
              <a:t>2. Designa alternativ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50429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57200" y="1816224"/>
            <a:ext cx="8229600" cy="4997152"/>
          </a:xfrm>
        </p:spPr>
        <p:txBody>
          <a:bodyPr>
            <a:normAutofit/>
          </a:bodyPr>
          <a:lstStyle/>
          <a:p>
            <a:r>
              <a:rPr lang="sv-SE" dirty="0" smtClean="0"/>
              <a:t>Bygg något som användarna kan testa</a:t>
            </a:r>
          </a:p>
          <a:p>
            <a:pPr lvl="1"/>
            <a:r>
              <a:rPr lang="sv-SE" dirty="0" err="1" smtClean="0"/>
              <a:t>Low-fidelity</a:t>
            </a:r>
            <a:r>
              <a:rPr lang="sv-SE" dirty="0" smtClean="0"/>
              <a:t> </a:t>
            </a:r>
            <a:r>
              <a:rPr lang="sv-SE" dirty="0" err="1" smtClean="0"/>
              <a:t>prototyping</a:t>
            </a:r>
            <a:endParaRPr lang="sv-SE" dirty="0" smtClean="0"/>
          </a:p>
          <a:p>
            <a:pPr lvl="1"/>
            <a:r>
              <a:rPr lang="sv-SE" dirty="0" err="1" smtClean="0"/>
              <a:t>High-fidelity</a:t>
            </a:r>
            <a:r>
              <a:rPr lang="sv-SE" dirty="0" smtClean="0"/>
              <a:t> </a:t>
            </a:r>
            <a:r>
              <a:rPr lang="sv-SE" dirty="0" err="1" smtClean="0"/>
              <a:t>prototyping</a:t>
            </a:r>
            <a:endParaRPr lang="sv-SE" dirty="0" smtClean="0"/>
          </a:p>
          <a:p>
            <a:pPr lvl="1"/>
            <a:endParaRPr lang="sv-SE" dirty="0"/>
          </a:p>
          <a:p>
            <a:pPr lvl="1"/>
            <a:endParaRPr lang="sv-SE" dirty="0" smtClean="0"/>
          </a:p>
          <a:p>
            <a:pPr lvl="1"/>
            <a:endParaRPr lang="sv-SE" dirty="0"/>
          </a:p>
          <a:p>
            <a:pPr lvl="1"/>
            <a:endParaRPr lang="sv-SE" dirty="0" smtClean="0"/>
          </a:p>
          <a:p>
            <a:pPr marL="457200" lvl="1" indent="0">
              <a:buNone/>
            </a:pPr>
            <a:endParaRPr lang="sv-SE" dirty="0" smtClean="0"/>
          </a:p>
          <a:p>
            <a:pPr marL="457200" lvl="1" indent="0">
              <a:buNone/>
            </a:pPr>
            <a:endParaRPr lang="sv-SE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472" y="3429000"/>
            <a:ext cx="5089776" cy="2795902"/>
          </a:xfrm>
          <a:prstGeom prst="rect">
            <a:avLst/>
          </a:prstGeom>
        </p:spPr>
      </p:pic>
      <p:sp>
        <p:nvSpPr>
          <p:cNvPr id="6" name="Rubri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sv-SE" sz="4000" dirty="0"/>
              <a:t>Fyra grundläggande aktiviteter i interaktionsdesignprocessen </a:t>
            </a:r>
            <a:r>
              <a:rPr lang="sv-SE" dirty="0" smtClean="0"/>
              <a:t/>
            </a:r>
            <a:br>
              <a:rPr lang="sv-SE" dirty="0" smtClean="0"/>
            </a:br>
            <a:r>
              <a:rPr lang="sv-SE" sz="3600" dirty="0" smtClean="0"/>
              <a:t>3. Bygga prototyper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27640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57200" y="1855365"/>
            <a:ext cx="8229600" cy="4525963"/>
          </a:xfrm>
        </p:spPr>
        <p:txBody>
          <a:bodyPr/>
          <a:lstStyle/>
          <a:p>
            <a:r>
              <a:rPr lang="sv-SE" dirty="0" smtClean="0"/>
              <a:t>Utvärdering av hur väl </a:t>
            </a:r>
            <a:r>
              <a:rPr lang="sv-SE" dirty="0" err="1" smtClean="0"/>
              <a:t>användbarhets-och</a:t>
            </a:r>
            <a:r>
              <a:rPr lang="sv-SE" dirty="0" smtClean="0"/>
              <a:t> </a:t>
            </a:r>
            <a:r>
              <a:rPr lang="sv-SE" dirty="0" err="1" smtClean="0"/>
              <a:t>user</a:t>
            </a:r>
            <a:r>
              <a:rPr lang="sv-SE" dirty="0" smtClean="0"/>
              <a:t> </a:t>
            </a:r>
            <a:r>
              <a:rPr lang="sv-SE" dirty="0" err="1" smtClean="0"/>
              <a:t>experience</a:t>
            </a:r>
            <a:r>
              <a:rPr lang="sv-SE" dirty="0" smtClean="0"/>
              <a:t>-målen uppfylls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95736" y="3212976"/>
            <a:ext cx="4608512" cy="3086057"/>
          </a:xfrm>
          <a:prstGeom prst="rect">
            <a:avLst/>
          </a:prstGeom>
        </p:spPr>
      </p:pic>
      <p:sp>
        <p:nvSpPr>
          <p:cNvPr id="7" name="Rubri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sv-SE" sz="4000" dirty="0"/>
              <a:t>Fyra grundläggande aktiviteter i interaktionsdesignprocessen </a:t>
            </a:r>
            <a:r>
              <a:rPr lang="sv-SE" dirty="0" smtClean="0"/>
              <a:t/>
            </a:r>
            <a:br>
              <a:rPr lang="sv-SE" dirty="0" smtClean="0"/>
            </a:br>
            <a:r>
              <a:rPr lang="sv-SE" sz="3600" dirty="0" smtClean="0"/>
              <a:t>4. Utvärdering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99479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sv-SE" sz="6000" dirty="0" smtClean="0"/>
              <a:t>Praktiska aspekter i en designprocess</a:t>
            </a:r>
            <a:endParaRPr lang="sv-SE" sz="6000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9941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Miniexperiment</a:t>
            </a:r>
            <a:r>
              <a:rPr lang="en-US" dirty="0" smtClean="0"/>
              <a:t>: </a:t>
            </a:r>
            <a:r>
              <a:rPr lang="en-US" dirty="0" err="1" smtClean="0"/>
              <a:t>knacka</a:t>
            </a:r>
            <a:r>
              <a:rPr lang="en-US" dirty="0" smtClean="0"/>
              <a:t> en </a:t>
            </a:r>
            <a:r>
              <a:rPr lang="en-US" dirty="0" err="1" smtClean="0"/>
              <a:t>sång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t="6202"/>
          <a:stretch>
            <a:fillRect/>
          </a:stretch>
        </p:blipFill>
        <p:spPr bwMode="auto">
          <a:xfrm>
            <a:off x="2071670" y="2643182"/>
            <a:ext cx="3071834" cy="216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 descr="not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3504" y="1857364"/>
            <a:ext cx="2286016" cy="1680320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Praktiska aspekter</a:t>
            </a:r>
            <a:endParaRPr lang="en-US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Vilka är användarna?</a:t>
            </a:r>
          </a:p>
          <a:p>
            <a:r>
              <a:rPr lang="sv-SE" dirty="0" smtClean="0"/>
              <a:t>Vad menas med behov?</a:t>
            </a:r>
          </a:p>
          <a:p>
            <a:r>
              <a:rPr lang="sv-SE" dirty="0" smtClean="0"/>
              <a:t>Hur tar man fram olika designalternativ?</a:t>
            </a:r>
          </a:p>
          <a:p>
            <a:r>
              <a:rPr lang="sv-SE" dirty="0" smtClean="0"/>
              <a:t>Hur väljer man mellan olika designalternativ?</a:t>
            </a:r>
          </a:p>
        </p:txBody>
      </p:sp>
    </p:spTree>
    <p:extLst>
      <p:ext uri="{BB962C8B-B14F-4D97-AF65-F5344CB8AC3E}">
        <p14:creationId xmlns:p14="http://schemas.microsoft.com/office/powerpoint/2010/main" val="4132062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Praktiska </a:t>
            </a:r>
            <a:r>
              <a:rPr lang="sv-SE" dirty="0" smtClean="0"/>
              <a:t>aspekter</a:t>
            </a:r>
            <a:br>
              <a:rPr lang="sv-SE" dirty="0" smtClean="0"/>
            </a:br>
            <a:r>
              <a:rPr lang="en-US" sz="3600" dirty="0" err="1" smtClean="0"/>
              <a:t>Vilka</a:t>
            </a:r>
            <a:r>
              <a:rPr lang="en-US" sz="3600" dirty="0" smtClean="0"/>
              <a:t> </a:t>
            </a:r>
            <a:r>
              <a:rPr lang="en-US" sz="3600" dirty="0" err="1" smtClean="0"/>
              <a:t>är</a:t>
            </a:r>
            <a:r>
              <a:rPr lang="en-US" sz="3600" dirty="0" smtClean="0"/>
              <a:t> </a:t>
            </a:r>
            <a:r>
              <a:rPr lang="en-US" sz="3600" dirty="0" err="1" smtClean="0"/>
              <a:t>användarna</a:t>
            </a:r>
            <a:r>
              <a:rPr lang="en-US" sz="3600" dirty="0" smtClean="0"/>
              <a:t>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Primary, secondary &amp; tertiary users</a:t>
            </a:r>
          </a:p>
          <a:p>
            <a:r>
              <a:rPr lang="en-US" i="1" dirty="0" smtClean="0"/>
              <a:t>Primary</a:t>
            </a:r>
            <a:r>
              <a:rPr lang="en-US" dirty="0" smtClean="0"/>
              <a:t>: </a:t>
            </a:r>
            <a:r>
              <a:rPr lang="en-US" dirty="0" err="1" smtClean="0"/>
              <a:t>slutanvändaren</a:t>
            </a:r>
            <a:endParaRPr lang="en-US" dirty="0" smtClean="0"/>
          </a:p>
          <a:p>
            <a:r>
              <a:rPr lang="en-US" i="1" dirty="0" smtClean="0"/>
              <a:t>Secondary</a:t>
            </a:r>
            <a:r>
              <a:rPr lang="en-US" dirty="0" smtClean="0"/>
              <a:t>: t ex </a:t>
            </a:r>
            <a:r>
              <a:rPr lang="en-US" dirty="0" err="1" smtClean="0"/>
              <a:t>tillfälliga</a:t>
            </a:r>
            <a:r>
              <a:rPr lang="en-US" dirty="0" smtClean="0"/>
              <a:t> </a:t>
            </a:r>
            <a:r>
              <a:rPr lang="en-US" dirty="0" err="1" smtClean="0"/>
              <a:t>användare</a:t>
            </a:r>
            <a:endParaRPr lang="en-US" dirty="0" smtClean="0"/>
          </a:p>
          <a:p>
            <a:r>
              <a:rPr lang="en-US" i="1" dirty="0" smtClean="0"/>
              <a:t>Tertiary</a:t>
            </a:r>
            <a:r>
              <a:rPr lang="en-US" dirty="0" smtClean="0"/>
              <a:t>: t ex </a:t>
            </a:r>
            <a:r>
              <a:rPr lang="en-US" dirty="0" err="1" smtClean="0"/>
              <a:t>någon</a:t>
            </a:r>
            <a:r>
              <a:rPr lang="en-US" dirty="0" smtClean="0"/>
              <a:t> </a:t>
            </a:r>
            <a:r>
              <a:rPr lang="en-US" dirty="0" err="1" smtClean="0"/>
              <a:t>som</a:t>
            </a:r>
            <a:r>
              <a:rPr lang="en-US" dirty="0" smtClean="0"/>
              <a:t> </a:t>
            </a:r>
            <a:r>
              <a:rPr lang="en-US" dirty="0" err="1" smtClean="0"/>
              <a:t>köper</a:t>
            </a:r>
            <a:r>
              <a:rPr lang="en-US" dirty="0" smtClean="0"/>
              <a:t> in </a:t>
            </a:r>
            <a:r>
              <a:rPr lang="en-US" dirty="0" err="1" smtClean="0"/>
              <a:t>produkten</a:t>
            </a:r>
            <a:endParaRPr lang="en-US" dirty="0" smtClean="0"/>
          </a:p>
          <a:p>
            <a:endParaRPr lang="en-US" dirty="0"/>
          </a:p>
          <a:p>
            <a:r>
              <a:rPr lang="en-US" i="1" dirty="0" err="1" smtClean="0"/>
              <a:t>Slutanvändare</a:t>
            </a:r>
            <a:endParaRPr lang="en-US" i="1" dirty="0" smtClean="0"/>
          </a:p>
          <a:p>
            <a:r>
              <a:rPr lang="en-US" i="1" dirty="0" err="1" smtClean="0"/>
              <a:t>Indirekta</a:t>
            </a:r>
            <a:r>
              <a:rPr lang="en-US" i="1" dirty="0" smtClean="0"/>
              <a:t> </a:t>
            </a:r>
            <a:r>
              <a:rPr lang="en-US" i="1" dirty="0" err="1" smtClean="0"/>
              <a:t>användare</a:t>
            </a:r>
            <a:endParaRPr lang="en-US" i="1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309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Praktiska aspekter </a:t>
            </a:r>
            <a:r>
              <a:rPr lang="sv-SE" dirty="0" smtClean="0"/>
              <a:t/>
            </a:r>
            <a:br>
              <a:rPr lang="sv-SE" dirty="0" smtClean="0"/>
            </a:br>
            <a:r>
              <a:rPr lang="en-US" sz="3600" dirty="0" err="1" smtClean="0"/>
              <a:t>Vad</a:t>
            </a:r>
            <a:r>
              <a:rPr lang="en-US" sz="3600" dirty="0" smtClean="0"/>
              <a:t> </a:t>
            </a:r>
            <a:r>
              <a:rPr lang="en-US" sz="3600" dirty="0" err="1" smtClean="0"/>
              <a:t>menas</a:t>
            </a:r>
            <a:r>
              <a:rPr lang="en-US" sz="3600" dirty="0" smtClean="0"/>
              <a:t> med </a:t>
            </a:r>
            <a:r>
              <a:rPr lang="en-US" sz="3600" dirty="0" err="1" smtClean="0"/>
              <a:t>behov</a:t>
            </a:r>
            <a:r>
              <a:rPr lang="en-US" sz="3600" dirty="0" smtClean="0"/>
              <a:t>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Svårt</a:t>
            </a:r>
            <a:r>
              <a:rPr lang="en-US" dirty="0" smtClean="0"/>
              <a:t> </a:t>
            </a:r>
            <a:r>
              <a:rPr lang="en-US" dirty="0" err="1" smtClean="0"/>
              <a:t>för</a:t>
            </a:r>
            <a:r>
              <a:rPr lang="en-US" dirty="0" smtClean="0"/>
              <a:t> </a:t>
            </a:r>
            <a:r>
              <a:rPr lang="en-US" dirty="0" err="1" smtClean="0"/>
              <a:t>användarna</a:t>
            </a:r>
            <a:r>
              <a:rPr lang="en-US" dirty="0" smtClean="0"/>
              <a:t> </a:t>
            </a:r>
            <a:r>
              <a:rPr lang="en-US" dirty="0" err="1" smtClean="0"/>
              <a:t>att</a:t>
            </a:r>
            <a:r>
              <a:rPr lang="en-US" dirty="0" smtClean="0"/>
              <a:t> </a:t>
            </a:r>
            <a:r>
              <a:rPr lang="en-US" dirty="0" err="1" smtClean="0"/>
              <a:t>föreställa</a:t>
            </a:r>
            <a:r>
              <a:rPr lang="en-US" dirty="0" smtClean="0"/>
              <a:t> sig </a:t>
            </a:r>
            <a:r>
              <a:rPr lang="en-US" dirty="0" err="1" smtClean="0"/>
              <a:t>vad</a:t>
            </a:r>
            <a:r>
              <a:rPr lang="en-US" dirty="0" smtClean="0"/>
              <a:t> </a:t>
            </a:r>
            <a:r>
              <a:rPr lang="en-US" dirty="0" err="1" smtClean="0"/>
              <a:t>som</a:t>
            </a:r>
            <a:r>
              <a:rPr lang="en-US" dirty="0" smtClean="0"/>
              <a:t> </a:t>
            </a:r>
            <a:r>
              <a:rPr lang="en-US" dirty="0" err="1" smtClean="0"/>
              <a:t>är</a:t>
            </a:r>
            <a:r>
              <a:rPr lang="en-US" dirty="0" smtClean="0"/>
              <a:t> </a:t>
            </a:r>
            <a:r>
              <a:rPr lang="en-US" dirty="0" err="1" smtClean="0"/>
              <a:t>möjligt</a:t>
            </a:r>
            <a:r>
              <a:rPr lang="en-US" dirty="0" smtClean="0"/>
              <a:t> </a:t>
            </a:r>
            <a:r>
              <a:rPr lang="en-US" dirty="0" err="1" smtClean="0"/>
              <a:t>att</a:t>
            </a:r>
            <a:r>
              <a:rPr lang="en-US" dirty="0" smtClean="0"/>
              <a:t> </a:t>
            </a:r>
            <a:r>
              <a:rPr lang="en-US" dirty="0" err="1" smtClean="0"/>
              <a:t>göra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Det</a:t>
            </a:r>
            <a:r>
              <a:rPr lang="en-US" dirty="0" smtClean="0"/>
              <a:t> </a:t>
            </a:r>
            <a:r>
              <a:rPr lang="en-US" dirty="0" err="1" smtClean="0"/>
              <a:t>är</a:t>
            </a:r>
            <a:r>
              <a:rPr lang="en-US" dirty="0" smtClean="0"/>
              <a:t> </a:t>
            </a:r>
            <a:r>
              <a:rPr lang="en-US" dirty="0" err="1" smtClean="0"/>
              <a:t>alltid</a:t>
            </a:r>
            <a:r>
              <a:rPr lang="en-US" dirty="0" smtClean="0"/>
              <a:t> </a:t>
            </a:r>
            <a:r>
              <a:rPr lang="en-US" dirty="0" err="1" smtClean="0"/>
              <a:t>frestande</a:t>
            </a:r>
            <a:r>
              <a:rPr lang="en-US" dirty="0" smtClean="0"/>
              <a:t> </a:t>
            </a:r>
            <a:r>
              <a:rPr lang="en-US" dirty="0" err="1" smtClean="0"/>
              <a:t>för</a:t>
            </a:r>
            <a:r>
              <a:rPr lang="en-US" dirty="0" smtClean="0"/>
              <a:t> en </a:t>
            </a:r>
            <a:r>
              <a:rPr lang="en-US" dirty="0" err="1" smtClean="0"/>
              <a:t>utvecklare</a:t>
            </a:r>
            <a:r>
              <a:rPr lang="en-US" dirty="0" smtClean="0"/>
              <a:t> </a:t>
            </a:r>
            <a:r>
              <a:rPr lang="en-US" dirty="0" err="1" smtClean="0"/>
              <a:t>att</a:t>
            </a:r>
            <a:r>
              <a:rPr lang="en-US" dirty="0" smtClean="0"/>
              <a:t> </a:t>
            </a:r>
            <a:r>
              <a:rPr lang="en-US" dirty="0" err="1" smtClean="0"/>
              <a:t>skapa</a:t>
            </a:r>
            <a:r>
              <a:rPr lang="en-US" dirty="0" smtClean="0"/>
              <a:t> </a:t>
            </a:r>
            <a:r>
              <a:rPr lang="en-US" dirty="0" err="1" smtClean="0"/>
              <a:t>produkter</a:t>
            </a:r>
            <a:r>
              <a:rPr lang="en-US" dirty="0" smtClean="0"/>
              <a:t> </a:t>
            </a:r>
            <a:r>
              <a:rPr lang="en-US" dirty="0" err="1" smtClean="0"/>
              <a:t>som</a:t>
            </a:r>
            <a:r>
              <a:rPr lang="en-US" dirty="0" smtClean="0"/>
              <a:t> </a:t>
            </a:r>
            <a:r>
              <a:rPr lang="en-US" dirty="0" err="1" smtClean="0"/>
              <a:t>han</a:t>
            </a:r>
            <a:r>
              <a:rPr lang="en-US" dirty="0" smtClean="0"/>
              <a:t>/</a:t>
            </a:r>
            <a:r>
              <a:rPr lang="en-US" dirty="0" err="1" smtClean="0"/>
              <a:t>hon</a:t>
            </a:r>
            <a:r>
              <a:rPr lang="en-US" dirty="0" smtClean="0"/>
              <a:t> </a:t>
            </a:r>
            <a:r>
              <a:rPr lang="en-US" dirty="0" err="1" smtClean="0"/>
              <a:t>själv</a:t>
            </a:r>
            <a:r>
              <a:rPr lang="en-US" dirty="0" smtClean="0"/>
              <a:t> </a:t>
            </a:r>
            <a:r>
              <a:rPr lang="en-US" dirty="0" err="1" smtClean="0"/>
              <a:t>vill</a:t>
            </a:r>
            <a:r>
              <a:rPr lang="en-US" dirty="0" smtClean="0"/>
              <a:t> ha </a:t>
            </a:r>
            <a:r>
              <a:rPr lang="en-US" dirty="0" err="1" smtClean="0"/>
              <a:t>eller</a:t>
            </a:r>
            <a:r>
              <a:rPr lang="en-US" dirty="0" smtClean="0"/>
              <a:t> </a:t>
            </a:r>
            <a:r>
              <a:rPr lang="en-US" dirty="0" err="1" smtClean="0"/>
              <a:t>produkter</a:t>
            </a:r>
            <a:r>
              <a:rPr lang="en-US" dirty="0" smtClean="0"/>
              <a:t> </a:t>
            </a:r>
            <a:r>
              <a:rPr lang="en-US" dirty="0" err="1" smtClean="0"/>
              <a:t>liknande</a:t>
            </a:r>
            <a:r>
              <a:rPr lang="en-US" dirty="0" smtClean="0"/>
              <a:t> de </a:t>
            </a:r>
            <a:r>
              <a:rPr lang="en-US" dirty="0" err="1" smtClean="0"/>
              <a:t>som</a:t>
            </a:r>
            <a:r>
              <a:rPr lang="en-US" dirty="0" smtClean="0"/>
              <a:t> de </a:t>
            </a:r>
            <a:r>
              <a:rPr lang="en-US" dirty="0" err="1" smtClean="0"/>
              <a:t>redan</a:t>
            </a:r>
            <a:r>
              <a:rPr lang="en-US" dirty="0" smtClean="0"/>
              <a:t> </a:t>
            </a:r>
            <a:r>
              <a:rPr lang="en-US" dirty="0" err="1" smtClean="0"/>
              <a:t>utvecklat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Bättre</a:t>
            </a:r>
            <a:r>
              <a:rPr lang="en-US" dirty="0" smtClean="0"/>
              <a:t> </a:t>
            </a:r>
            <a:r>
              <a:rPr lang="en-US" dirty="0" err="1" smtClean="0"/>
              <a:t>att</a:t>
            </a:r>
            <a:r>
              <a:rPr lang="en-US" dirty="0" smtClean="0"/>
              <a:t> </a:t>
            </a:r>
            <a:r>
              <a:rPr lang="en-US" dirty="0" err="1" smtClean="0"/>
              <a:t>fokusera</a:t>
            </a:r>
            <a:r>
              <a:rPr lang="en-US" dirty="0" smtClean="0"/>
              <a:t> </a:t>
            </a:r>
            <a:r>
              <a:rPr lang="en-US" dirty="0" err="1" smtClean="0"/>
              <a:t>på</a:t>
            </a:r>
            <a:r>
              <a:rPr lang="en-US" dirty="0" smtClean="0"/>
              <a:t> </a:t>
            </a:r>
            <a:r>
              <a:rPr lang="en-US" dirty="0" err="1" smtClean="0"/>
              <a:t>användarnas</a:t>
            </a:r>
            <a:r>
              <a:rPr lang="en-US" dirty="0" smtClean="0"/>
              <a:t> </a:t>
            </a:r>
            <a:r>
              <a:rPr lang="en-US" dirty="0" err="1" smtClean="0"/>
              <a:t>mål</a:t>
            </a:r>
            <a:r>
              <a:rPr lang="en-US" dirty="0" smtClean="0"/>
              <a:t> </a:t>
            </a:r>
            <a:r>
              <a:rPr lang="en-US" dirty="0" err="1" smtClean="0"/>
              <a:t>än</a:t>
            </a:r>
            <a:r>
              <a:rPr lang="en-US" dirty="0" smtClean="0"/>
              <a:t> </a:t>
            </a:r>
            <a:r>
              <a:rPr lang="en-US" dirty="0" err="1" smtClean="0"/>
              <a:t>att</a:t>
            </a:r>
            <a:r>
              <a:rPr lang="en-US" dirty="0" smtClean="0"/>
              <a:t> </a:t>
            </a:r>
            <a:r>
              <a:rPr lang="en-US" dirty="0" err="1" smtClean="0"/>
              <a:t>förvänta</a:t>
            </a:r>
            <a:r>
              <a:rPr lang="en-US" dirty="0" smtClean="0"/>
              <a:t> sig </a:t>
            </a:r>
            <a:r>
              <a:rPr lang="en-US" dirty="0" err="1" smtClean="0"/>
              <a:t>att</a:t>
            </a:r>
            <a:r>
              <a:rPr lang="en-US" dirty="0" smtClean="0"/>
              <a:t> de </a:t>
            </a:r>
            <a:r>
              <a:rPr lang="en-US" dirty="0" err="1" smtClean="0"/>
              <a:t>ska</a:t>
            </a:r>
            <a:r>
              <a:rPr lang="en-US" dirty="0" smtClean="0"/>
              <a:t> </a:t>
            </a:r>
            <a:r>
              <a:rPr lang="en-US" dirty="0" err="1" smtClean="0"/>
              <a:t>kunna</a:t>
            </a:r>
            <a:r>
              <a:rPr lang="en-US" dirty="0" smtClean="0"/>
              <a:t> </a:t>
            </a:r>
            <a:r>
              <a:rPr lang="en-US" dirty="0" err="1" smtClean="0"/>
              <a:t>kommunicera</a:t>
            </a:r>
            <a:r>
              <a:rPr lang="en-US" dirty="0" smtClean="0"/>
              <a:t> </a:t>
            </a:r>
            <a:r>
              <a:rPr lang="en-US" dirty="0" err="1" smtClean="0"/>
              <a:t>sina</a:t>
            </a:r>
            <a:r>
              <a:rPr lang="en-US" dirty="0" smtClean="0"/>
              <a:t> </a:t>
            </a:r>
            <a:r>
              <a:rPr lang="en-US" dirty="0" err="1" smtClean="0"/>
              <a:t>behov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594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Praktiska aspekter </a:t>
            </a:r>
            <a:r>
              <a:rPr lang="sv-SE" dirty="0" smtClean="0"/>
              <a:t/>
            </a:r>
            <a:br>
              <a:rPr lang="sv-SE" dirty="0" smtClean="0"/>
            </a:br>
            <a:r>
              <a:rPr lang="en-US" sz="3600" dirty="0" err="1" smtClean="0"/>
              <a:t>Hur</a:t>
            </a:r>
            <a:r>
              <a:rPr lang="en-US" sz="3600" dirty="0" smtClean="0"/>
              <a:t> </a:t>
            </a:r>
            <a:r>
              <a:rPr lang="en-US" sz="3600" dirty="0" err="1" smtClean="0"/>
              <a:t>skapar</a:t>
            </a:r>
            <a:r>
              <a:rPr lang="en-US" sz="3600" dirty="0" smtClean="0"/>
              <a:t> man </a:t>
            </a:r>
            <a:r>
              <a:rPr lang="en-US" sz="3600" dirty="0" err="1" smtClean="0"/>
              <a:t>olika</a:t>
            </a:r>
            <a:r>
              <a:rPr lang="en-US" sz="3600" dirty="0" smtClean="0"/>
              <a:t> </a:t>
            </a:r>
            <a:r>
              <a:rPr lang="en-US" sz="3600" dirty="0" err="1" smtClean="0"/>
              <a:t>designalternativ</a:t>
            </a:r>
            <a:r>
              <a:rPr lang="en-US" sz="3600" dirty="0" smtClean="0"/>
              <a:t>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Det</a:t>
            </a:r>
            <a:r>
              <a:rPr lang="en-US" dirty="0" smtClean="0"/>
              <a:t> </a:t>
            </a:r>
            <a:r>
              <a:rPr lang="en-US" dirty="0" err="1" smtClean="0"/>
              <a:t>är</a:t>
            </a:r>
            <a:r>
              <a:rPr lang="en-US" dirty="0" smtClean="0"/>
              <a:t> </a:t>
            </a:r>
            <a:r>
              <a:rPr lang="en-US" dirty="0" err="1" smtClean="0"/>
              <a:t>mänskligt</a:t>
            </a:r>
            <a:r>
              <a:rPr lang="en-US" dirty="0" smtClean="0"/>
              <a:t> </a:t>
            </a:r>
            <a:r>
              <a:rPr lang="en-US" dirty="0" err="1" smtClean="0"/>
              <a:t>att</a:t>
            </a:r>
            <a:r>
              <a:rPr lang="en-US" dirty="0" smtClean="0"/>
              <a:t> </a:t>
            </a:r>
            <a:r>
              <a:rPr lang="en-US" dirty="0" err="1" smtClean="0"/>
              <a:t>hålla</a:t>
            </a:r>
            <a:r>
              <a:rPr lang="en-US" dirty="0" smtClean="0"/>
              <a:t> sig till </a:t>
            </a:r>
            <a:r>
              <a:rPr lang="en-US" dirty="0" err="1" smtClean="0"/>
              <a:t>det</a:t>
            </a:r>
            <a:r>
              <a:rPr lang="en-US" dirty="0" smtClean="0"/>
              <a:t> </a:t>
            </a:r>
            <a:r>
              <a:rPr lang="en-US" dirty="0" err="1" smtClean="0"/>
              <a:t>som</a:t>
            </a:r>
            <a:r>
              <a:rPr lang="en-US" dirty="0" smtClean="0"/>
              <a:t> man vet </a:t>
            </a:r>
            <a:r>
              <a:rPr lang="en-US" dirty="0" err="1" smtClean="0"/>
              <a:t>funkar</a:t>
            </a:r>
            <a:endParaRPr lang="en-US" dirty="0" smtClean="0"/>
          </a:p>
          <a:p>
            <a:r>
              <a:rPr lang="en-US" dirty="0" smtClean="0"/>
              <a:t>“Think outside the box”</a:t>
            </a:r>
          </a:p>
          <a:p>
            <a:r>
              <a:rPr lang="en-US" dirty="0" smtClean="0"/>
              <a:t>“Leave your comfort zone”</a:t>
            </a:r>
          </a:p>
          <a:p>
            <a:r>
              <a:rPr lang="en-US" dirty="0" err="1" smtClean="0"/>
              <a:t>Prova</a:t>
            </a:r>
            <a:r>
              <a:rPr lang="en-US" dirty="0" smtClean="0"/>
              <a:t> </a:t>
            </a:r>
            <a:r>
              <a:rPr lang="en-US" dirty="0" err="1" smtClean="0"/>
              <a:t>nya</a:t>
            </a:r>
            <a:r>
              <a:rPr lang="en-US" dirty="0" smtClean="0"/>
              <a:t> </a:t>
            </a:r>
            <a:r>
              <a:rPr lang="en-US" dirty="0" err="1" smtClean="0"/>
              <a:t>perspektiv</a:t>
            </a:r>
            <a:endParaRPr lang="en-US" dirty="0" smtClean="0"/>
          </a:p>
          <a:p>
            <a:r>
              <a:rPr lang="en-US" dirty="0" err="1" smtClean="0"/>
              <a:t>Studera</a:t>
            </a:r>
            <a:r>
              <a:rPr lang="en-US" dirty="0" smtClean="0"/>
              <a:t> </a:t>
            </a:r>
            <a:r>
              <a:rPr lang="en-US" dirty="0" err="1" smtClean="0"/>
              <a:t>andra</a:t>
            </a:r>
            <a:r>
              <a:rPr lang="en-US" dirty="0" smtClean="0"/>
              <a:t> </a:t>
            </a:r>
            <a:r>
              <a:rPr lang="en-US" dirty="0" err="1" smtClean="0"/>
              <a:t>designlösningar</a:t>
            </a:r>
          </a:p>
          <a:p>
            <a:r>
              <a:rPr lang="en-US" dirty="0" err="1" smtClean="0"/>
              <a:t>Här</a:t>
            </a:r>
            <a:r>
              <a:rPr lang="en-US" dirty="0" smtClean="0"/>
              <a:t> </a:t>
            </a:r>
            <a:r>
              <a:rPr lang="en-US" dirty="0" err="1" smtClean="0"/>
              <a:t>finns</a:t>
            </a:r>
            <a:r>
              <a:rPr lang="en-US" dirty="0" smtClean="0"/>
              <a:t> </a:t>
            </a:r>
            <a:r>
              <a:rPr lang="en-US" dirty="0" err="1" smtClean="0"/>
              <a:t>massor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r>
              <a:rPr lang="en-US" dirty="0" smtClean="0"/>
              <a:t> </a:t>
            </a:r>
            <a:r>
              <a:rPr lang="en-US" dirty="0" err="1" smtClean="0"/>
              <a:t>metoder</a:t>
            </a:r>
            <a:r>
              <a:rPr lang="en-US" dirty="0" smtClean="0"/>
              <a:t> </a:t>
            </a:r>
            <a:r>
              <a:rPr lang="en-US" dirty="0" err="1" smtClean="0"/>
              <a:t>som</a:t>
            </a:r>
            <a:r>
              <a:rPr lang="en-US" dirty="0" smtClean="0"/>
              <a:t> vi </a:t>
            </a:r>
            <a:r>
              <a:rPr lang="en-US" dirty="0" err="1" smtClean="0"/>
              <a:t>kommer</a:t>
            </a:r>
            <a:r>
              <a:rPr lang="en-US" dirty="0" smtClean="0"/>
              <a:t> </a:t>
            </a:r>
            <a:r>
              <a:rPr lang="en-US" dirty="0" err="1" smtClean="0"/>
              <a:t>titta</a:t>
            </a:r>
            <a:r>
              <a:rPr lang="en-US" dirty="0" smtClean="0"/>
              <a:t> </a:t>
            </a:r>
            <a:r>
              <a:rPr lang="en-US" dirty="0" err="1" smtClean="0"/>
              <a:t>mer</a:t>
            </a:r>
            <a:r>
              <a:rPr lang="en-US" dirty="0" smtClean="0"/>
              <a:t> </a:t>
            </a:r>
            <a:r>
              <a:rPr lang="en-US" dirty="0" err="1" smtClean="0"/>
              <a:t>på</a:t>
            </a:r>
            <a:r>
              <a:rPr lang="en-US" dirty="0" smtClean="0"/>
              <a:t> </a:t>
            </a:r>
            <a:r>
              <a:rPr lang="en-US" dirty="0" err="1" smtClean="0"/>
              <a:t>nästa</a:t>
            </a:r>
            <a:r>
              <a:rPr lang="en-US" dirty="0" smtClean="0"/>
              <a:t> </a:t>
            </a:r>
            <a:r>
              <a:rPr lang="en-US" dirty="0" err="1" smtClean="0"/>
              <a:t>gång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019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Praktiska aspekter </a:t>
            </a:r>
            <a:r>
              <a:rPr lang="sv-SE" dirty="0" smtClean="0"/>
              <a:t/>
            </a:r>
            <a:br>
              <a:rPr lang="sv-SE" dirty="0" smtClean="0"/>
            </a:br>
            <a:r>
              <a:rPr lang="en-US" sz="3600" dirty="0" err="1" smtClean="0"/>
              <a:t>Hur</a:t>
            </a:r>
            <a:r>
              <a:rPr lang="en-US" sz="3600" dirty="0" smtClean="0"/>
              <a:t> </a:t>
            </a:r>
            <a:r>
              <a:rPr lang="en-US" sz="3600" dirty="0" err="1" smtClean="0"/>
              <a:t>väljer</a:t>
            </a:r>
            <a:r>
              <a:rPr lang="en-US" sz="3600" dirty="0" smtClean="0"/>
              <a:t> man </a:t>
            </a:r>
            <a:r>
              <a:rPr lang="en-US" sz="3600" dirty="0" err="1" smtClean="0"/>
              <a:t>mellan</a:t>
            </a:r>
            <a:r>
              <a:rPr lang="en-US" sz="3600" dirty="0" smtClean="0"/>
              <a:t> </a:t>
            </a:r>
            <a:r>
              <a:rPr lang="en-US" sz="3600" dirty="0" err="1" smtClean="0"/>
              <a:t>olika</a:t>
            </a:r>
            <a:r>
              <a:rPr lang="en-US" sz="3600" dirty="0" smtClean="0"/>
              <a:t> </a:t>
            </a:r>
            <a:r>
              <a:rPr lang="en-US" sz="3600" dirty="0" err="1" smtClean="0"/>
              <a:t>designkoncept</a:t>
            </a:r>
            <a:r>
              <a:rPr lang="en-US" sz="3600" dirty="0" smtClean="0"/>
              <a:t>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Att</a:t>
            </a:r>
            <a:r>
              <a:rPr lang="en-US" dirty="0" smtClean="0"/>
              <a:t> </a:t>
            </a:r>
            <a:r>
              <a:rPr lang="en-US" dirty="0" err="1" smtClean="0"/>
              <a:t>göra</a:t>
            </a:r>
            <a:r>
              <a:rPr lang="en-US" dirty="0" smtClean="0"/>
              <a:t> </a:t>
            </a:r>
            <a:r>
              <a:rPr lang="en-US" dirty="0" err="1" smtClean="0"/>
              <a:t>ett</a:t>
            </a:r>
            <a:r>
              <a:rPr lang="en-US" dirty="0" smtClean="0"/>
              <a:t> </a:t>
            </a:r>
            <a:r>
              <a:rPr lang="en-US" dirty="0" err="1" smtClean="0"/>
              <a:t>designval</a:t>
            </a:r>
            <a:r>
              <a:rPr lang="en-US" dirty="0" smtClean="0"/>
              <a:t> </a:t>
            </a:r>
            <a:r>
              <a:rPr lang="en-US" dirty="0" err="1" smtClean="0"/>
              <a:t>och</a:t>
            </a:r>
            <a:r>
              <a:rPr lang="en-US" dirty="0" smtClean="0"/>
              <a:t> </a:t>
            </a:r>
            <a:r>
              <a:rPr lang="en-US" dirty="0" err="1" smtClean="0"/>
              <a:t>motivera</a:t>
            </a:r>
            <a:r>
              <a:rPr lang="en-US" dirty="0" smtClean="0"/>
              <a:t> </a:t>
            </a:r>
            <a:r>
              <a:rPr lang="en-US" dirty="0" err="1" smtClean="0"/>
              <a:t>dessa</a:t>
            </a:r>
            <a:endParaRPr lang="en-US" dirty="0" smtClean="0"/>
          </a:p>
          <a:p>
            <a:pPr lvl="1"/>
            <a:r>
              <a:rPr lang="en-US" dirty="0" smtClean="0"/>
              <a:t>Ex, </a:t>
            </a:r>
            <a:r>
              <a:rPr lang="en-US" dirty="0" err="1" smtClean="0"/>
              <a:t>tangentbord</a:t>
            </a:r>
            <a:r>
              <a:rPr lang="en-US" dirty="0" smtClean="0"/>
              <a:t> + </a:t>
            </a:r>
            <a:r>
              <a:rPr lang="en-US" dirty="0" err="1" smtClean="0"/>
              <a:t>mus</a:t>
            </a:r>
            <a:r>
              <a:rPr lang="en-US" dirty="0" smtClean="0"/>
              <a:t> </a:t>
            </a:r>
            <a:r>
              <a:rPr lang="en-US" dirty="0" err="1" smtClean="0"/>
              <a:t>eller</a:t>
            </a:r>
            <a:r>
              <a:rPr lang="en-US" dirty="0" smtClean="0"/>
              <a:t> touchscreen</a:t>
            </a:r>
          </a:p>
          <a:p>
            <a:r>
              <a:rPr lang="en-US" dirty="0" err="1" smtClean="0"/>
              <a:t>Baserat</a:t>
            </a:r>
            <a:r>
              <a:rPr lang="en-US" dirty="0" smtClean="0"/>
              <a:t> </a:t>
            </a:r>
            <a:r>
              <a:rPr lang="en-US" dirty="0" err="1" smtClean="0"/>
              <a:t>på</a:t>
            </a:r>
            <a:r>
              <a:rPr lang="en-US" dirty="0" smtClean="0"/>
              <a:t> </a:t>
            </a:r>
            <a:r>
              <a:rPr lang="en-US" dirty="0" err="1" smtClean="0"/>
              <a:t>användarstudier</a:t>
            </a:r>
            <a:r>
              <a:rPr lang="en-US" dirty="0" smtClean="0"/>
              <a:t> </a:t>
            </a:r>
            <a:r>
              <a:rPr lang="en-US" dirty="0" err="1" smtClean="0"/>
              <a:t>och</a:t>
            </a:r>
            <a:r>
              <a:rPr lang="en-US" dirty="0" smtClean="0"/>
              <a:t> </a:t>
            </a:r>
            <a:r>
              <a:rPr lang="en-US" dirty="0" err="1" smtClean="0"/>
              <a:t>användartester</a:t>
            </a:r>
            <a:r>
              <a:rPr lang="en-US" dirty="0" smtClean="0"/>
              <a:t> </a:t>
            </a:r>
            <a:r>
              <a:rPr lang="en-US" dirty="0" err="1" smtClean="0"/>
              <a:t>resonerar</a:t>
            </a:r>
            <a:r>
              <a:rPr lang="en-US" dirty="0" smtClean="0"/>
              <a:t> man sig </a:t>
            </a:r>
            <a:r>
              <a:rPr lang="en-US" dirty="0" err="1" smtClean="0"/>
              <a:t>fram</a:t>
            </a:r>
            <a:r>
              <a:rPr lang="en-US" dirty="0" smtClean="0"/>
              <a:t> till </a:t>
            </a:r>
            <a:r>
              <a:rPr lang="en-US" dirty="0" err="1" smtClean="0"/>
              <a:t>det</a:t>
            </a:r>
            <a:r>
              <a:rPr lang="en-US" dirty="0" smtClean="0"/>
              <a:t> </a:t>
            </a:r>
            <a:r>
              <a:rPr lang="en-US" dirty="0" err="1" smtClean="0"/>
              <a:t>mest</a:t>
            </a:r>
            <a:r>
              <a:rPr lang="en-US" dirty="0" smtClean="0"/>
              <a:t> </a:t>
            </a:r>
            <a:r>
              <a:rPr lang="en-US" dirty="0" err="1" smtClean="0"/>
              <a:t>lämpliga</a:t>
            </a:r>
            <a:r>
              <a:rPr lang="en-US" dirty="0" smtClean="0"/>
              <a:t> </a:t>
            </a:r>
            <a:r>
              <a:rPr lang="en-US" dirty="0" err="1" smtClean="0"/>
              <a:t>designkonceptet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OBS! </a:t>
            </a:r>
            <a:r>
              <a:rPr lang="en-US" dirty="0" err="1" smtClean="0"/>
              <a:t>Det</a:t>
            </a:r>
            <a:r>
              <a:rPr lang="en-US" dirty="0" smtClean="0"/>
              <a:t> </a:t>
            </a:r>
            <a:r>
              <a:rPr lang="en-US" dirty="0" err="1" smtClean="0"/>
              <a:t>mest</a:t>
            </a:r>
            <a:r>
              <a:rPr lang="en-US" dirty="0" smtClean="0"/>
              <a:t> </a:t>
            </a:r>
            <a:r>
              <a:rPr lang="en-US" dirty="0" err="1" smtClean="0"/>
              <a:t>lämpliga</a:t>
            </a:r>
            <a:r>
              <a:rPr lang="en-US" dirty="0" smtClean="0"/>
              <a:t> </a:t>
            </a:r>
            <a:r>
              <a:rPr lang="en-US" dirty="0" err="1" smtClean="0"/>
              <a:t>designkonceptet</a:t>
            </a:r>
            <a:r>
              <a:rPr lang="en-US" dirty="0" smtClean="0"/>
              <a:t> </a:t>
            </a:r>
            <a:r>
              <a:rPr lang="en-US" dirty="0" err="1" smtClean="0"/>
              <a:t>kan</a:t>
            </a:r>
            <a:r>
              <a:rPr lang="en-US" dirty="0" smtClean="0"/>
              <a:t> </a:t>
            </a:r>
            <a:r>
              <a:rPr lang="en-US" dirty="0" err="1" smtClean="0"/>
              <a:t>skilja</a:t>
            </a:r>
            <a:r>
              <a:rPr lang="en-US" dirty="0" smtClean="0"/>
              <a:t> sig </a:t>
            </a:r>
            <a:r>
              <a:rPr lang="en-US" dirty="0" err="1" smtClean="0"/>
              <a:t>för</a:t>
            </a:r>
            <a:r>
              <a:rPr lang="en-US" dirty="0" smtClean="0"/>
              <a:t> </a:t>
            </a:r>
            <a:r>
              <a:rPr lang="en-US" dirty="0" err="1"/>
              <a:t>o</a:t>
            </a:r>
            <a:r>
              <a:rPr lang="en-US" dirty="0" err="1" smtClean="0"/>
              <a:t>lika</a:t>
            </a:r>
            <a:r>
              <a:rPr lang="en-US" dirty="0" smtClean="0"/>
              <a:t> </a:t>
            </a:r>
            <a:r>
              <a:rPr lang="en-US" dirty="0" err="1" smtClean="0"/>
              <a:t>användare</a:t>
            </a:r>
            <a:r>
              <a:rPr lang="en-US" dirty="0" smtClean="0"/>
              <a:t>/stakeholders! </a:t>
            </a:r>
          </a:p>
        </p:txBody>
      </p:sp>
    </p:spTree>
    <p:extLst>
      <p:ext uri="{BB962C8B-B14F-4D97-AF65-F5344CB8AC3E}">
        <p14:creationId xmlns:p14="http://schemas.microsoft.com/office/powerpoint/2010/main" val="22354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Konceptfasen, del 1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Vem?</a:t>
            </a:r>
          </a:p>
          <a:p>
            <a:r>
              <a:rPr lang="sv-SE" dirty="0" smtClean="0"/>
              <a:t>Vad?</a:t>
            </a:r>
          </a:p>
          <a:p>
            <a:r>
              <a:rPr lang="sv-SE" dirty="0" smtClean="0"/>
              <a:t>Var?</a:t>
            </a:r>
          </a:p>
          <a:p>
            <a:r>
              <a:rPr lang="sv-SE" dirty="0" smtClean="0"/>
              <a:t>När?</a:t>
            </a:r>
          </a:p>
          <a:p>
            <a:r>
              <a:rPr lang="sv-SE" dirty="0" smtClean="0"/>
              <a:t>Hur?</a:t>
            </a:r>
          </a:p>
          <a:p>
            <a:r>
              <a:rPr lang="sv-SE" dirty="0" smtClean="0"/>
              <a:t>Varför?</a:t>
            </a:r>
            <a:endParaRPr lang="sv-SE" dirty="0"/>
          </a:p>
        </p:txBody>
      </p:sp>
      <p:pic>
        <p:nvPicPr>
          <p:cNvPr id="4" name="Picture 3" descr="board-776688_128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1501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Konceptfasen 1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Vem är användaren?</a:t>
            </a:r>
          </a:p>
          <a:p>
            <a:r>
              <a:rPr lang="sv-SE" dirty="0" smtClean="0"/>
              <a:t>Var ska produkten användas?</a:t>
            </a:r>
          </a:p>
          <a:p>
            <a:r>
              <a:rPr lang="sv-SE" dirty="0" smtClean="0"/>
              <a:t>Hur ska den användas och passa in?</a:t>
            </a:r>
          </a:p>
          <a:p>
            <a:r>
              <a:rPr lang="sv-SE" dirty="0" smtClean="0"/>
              <a:t>När ska den användas?</a:t>
            </a:r>
          </a:p>
          <a:p>
            <a:r>
              <a:rPr lang="sv-SE" dirty="0" smtClean="0"/>
              <a:t>Vad ska den användas till?</a:t>
            </a:r>
          </a:p>
          <a:p>
            <a:r>
              <a:rPr lang="sv-SE" dirty="0" smtClean="0"/>
              <a:t>Varför ska den användas?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5857978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765" r="-15765"/>
          <a:stretch>
            <a:fillRect/>
          </a:stretch>
        </p:blipFill>
        <p:spPr>
          <a:xfrm>
            <a:off x="-324544" y="0"/>
            <a:ext cx="9947448" cy="6915806"/>
          </a:xfrm>
        </p:spPr>
      </p:pic>
    </p:spTree>
    <p:extLst>
      <p:ext uri="{BB962C8B-B14F-4D97-AF65-F5344CB8AC3E}">
        <p14:creationId xmlns:p14="http://schemas.microsoft.com/office/powerpoint/2010/main" val="21328250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smtClean="0"/>
              <a:t>Inspiration, lär känna användaren och kontexten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Intervjuer</a:t>
            </a:r>
          </a:p>
          <a:p>
            <a:r>
              <a:rPr lang="sv-SE" dirty="0" smtClean="0"/>
              <a:t>Observationer</a:t>
            </a:r>
          </a:p>
          <a:p>
            <a:r>
              <a:rPr lang="sv-SE" dirty="0" smtClean="0"/>
              <a:t>Enkäter</a:t>
            </a:r>
          </a:p>
          <a:p>
            <a:r>
              <a:rPr lang="sv-SE" dirty="0" smtClean="0"/>
              <a:t>Dagböcker och </a:t>
            </a:r>
            <a:r>
              <a:rPr lang="sv-SE" dirty="0" err="1" smtClean="0"/>
              <a:t>Cultural</a:t>
            </a:r>
            <a:r>
              <a:rPr lang="sv-SE" dirty="0" smtClean="0"/>
              <a:t> </a:t>
            </a:r>
            <a:r>
              <a:rPr lang="sv-SE" dirty="0" err="1" smtClean="0"/>
              <a:t>probes</a:t>
            </a:r>
            <a:endParaRPr lang="sv-SE" dirty="0" smtClean="0"/>
          </a:p>
          <a:p>
            <a:r>
              <a:rPr lang="sv-SE" dirty="0" err="1" smtClean="0"/>
              <a:t>Empathic</a:t>
            </a:r>
            <a:r>
              <a:rPr lang="sv-SE" dirty="0" smtClean="0"/>
              <a:t> </a:t>
            </a:r>
            <a:r>
              <a:rPr lang="sv-SE" dirty="0" err="1" smtClean="0"/>
              <a:t>modeling</a:t>
            </a:r>
            <a:r>
              <a:rPr lang="sv-SE" dirty="0" smtClean="0"/>
              <a:t> </a:t>
            </a:r>
            <a:r>
              <a:rPr lang="sv-SE" smtClean="0"/>
              <a:t>/ rollspel</a:t>
            </a:r>
            <a:endParaRPr lang="sv-SE" dirty="0" smtClean="0"/>
          </a:p>
          <a:p>
            <a:r>
              <a:rPr lang="sv-SE" dirty="0" smtClean="0"/>
              <a:t>Deltagande design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1883937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Intervjuer</a:t>
            </a:r>
          </a:p>
        </p:txBody>
      </p:sp>
      <p:pic>
        <p:nvPicPr>
          <p:cNvPr id="21506" name="Picture 2" descr="http://www.exitinterviews.com.au/intervie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1988840"/>
            <a:ext cx="4519959" cy="33927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34084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“</a:t>
            </a:r>
            <a:r>
              <a:rPr lang="en-US" sz="3600" dirty="0" err="1" smtClean="0"/>
              <a:t>Knackaren</a:t>
            </a:r>
            <a:r>
              <a:rPr lang="en-US" sz="3600" dirty="0" smtClean="0"/>
              <a:t>” </a:t>
            </a:r>
            <a:r>
              <a:rPr lang="en-US" sz="3600" dirty="0" err="1" smtClean="0"/>
              <a:t>överskattar</a:t>
            </a:r>
            <a:r>
              <a:rPr lang="en-US" sz="3600" dirty="0" smtClean="0"/>
              <a:t> </a:t>
            </a:r>
            <a:r>
              <a:rPr lang="en-US" sz="3600" dirty="0" err="1" smtClean="0"/>
              <a:t>grovt</a:t>
            </a:r>
            <a:r>
              <a:rPr lang="en-US" sz="3600" dirty="0" smtClean="0"/>
              <a:t> </a:t>
            </a:r>
            <a:r>
              <a:rPr lang="en-US" sz="3600" dirty="0" err="1" smtClean="0"/>
              <a:t>lyssnarens</a:t>
            </a:r>
            <a:r>
              <a:rPr lang="en-US" sz="3600" dirty="0" smtClean="0"/>
              <a:t> </a:t>
            </a:r>
            <a:r>
              <a:rPr lang="en-US" sz="3600" dirty="0" err="1" smtClean="0"/>
              <a:t>förmåga</a:t>
            </a:r>
            <a:r>
              <a:rPr lang="en-US" sz="3600" dirty="0" smtClean="0"/>
              <a:t> </a:t>
            </a:r>
            <a:r>
              <a:rPr lang="en-US" sz="3600" dirty="0" err="1" smtClean="0"/>
              <a:t>att</a:t>
            </a:r>
            <a:r>
              <a:rPr lang="en-US" sz="3600" dirty="0" smtClean="0"/>
              <a:t> </a:t>
            </a:r>
            <a:r>
              <a:rPr lang="en-US" sz="3600" dirty="0" err="1" smtClean="0"/>
              <a:t>känna</a:t>
            </a:r>
            <a:r>
              <a:rPr lang="en-US" sz="3600" dirty="0" smtClean="0"/>
              <a:t> </a:t>
            </a:r>
            <a:r>
              <a:rPr lang="en-US" sz="3600" dirty="0" err="1" smtClean="0"/>
              <a:t>igen</a:t>
            </a:r>
            <a:r>
              <a:rPr lang="en-US" sz="3600" dirty="0" smtClean="0"/>
              <a:t> </a:t>
            </a:r>
            <a:r>
              <a:rPr lang="en-US" sz="3600" dirty="0" err="1" smtClean="0"/>
              <a:t>sången</a:t>
            </a:r>
            <a:r>
              <a:rPr lang="en-US" sz="3600" dirty="0" smtClean="0"/>
              <a:t>!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t="6202"/>
          <a:stretch>
            <a:fillRect/>
          </a:stretch>
        </p:blipFill>
        <p:spPr bwMode="auto">
          <a:xfrm>
            <a:off x="2071670" y="2643182"/>
            <a:ext cx="3071834" cy="216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 descr="not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3504" y="1857364"/>
            <a:ext cx="2286016" cy="168032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971600" y="5150802"/>
            <a:ext cx="73448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200" dirty="0" smtClean="0"/>
              <a:t>I en studie visade det sig att 50% av knackarna trodde att lyssnaren skulle känna igen sången.</a:t>
            </a:r>
          </a:p>
          <a:p>
            <a:endParaRPr lang="sv-SE" sz="2200" dirty="0" smtClean="0"/>
          </a:p>
          <a:p>
            <a:r>
              <a:rPr lang="sv-SE" sz="2200" b="1" i="1" dirty="0" smtClean="0"/>
              <a:t>Endast 2.5% </a:t>
            </a:r>
            <a:r>
              <a:rPr lang="sv-SE" sz="2200" dirty="0" smtClean="0"/>
              <a:t>av lyssnarna lyckades identifiera sången</a:t>
            </a:r>
            <a:r>
              <a:rPr lang="sv-SE" sz="2200" dirty="0"/>
              <a:t>!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Intervjuer</a:t>
            </a: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Ger</a:t>
            </a:r>
            <a:r>
              <a:rPr lang="en-US" dirty="0" smtClean="0"/>
              <a:t> </a:t>
            </a:r>
            <a:r>
              <a:rPr lang="en-US" dirty="0" err="1" smtClean="0"/>
              <a:t>mycket</a:t>
            </a:r>
            <a:r>
              <a:rPr lang="en-US" dirty="0" smtClean="0"/>
              <a:t> data men tar </a:t>
            </a:r>
            <a:r>
              <a:rPr lang="en-US" dirty="0" err="1" smtClean="0"/>
              <a:t>tid</a:t>
            </a:r>
            <a:endParaRPr lang="en-US" dirty="0" smtClean="0"/>
          </a:p>
          <a:p>
            <a:r>
              <a:rPr lang="en-US" dirty="0" err="1" smtClean="0"/>
              <a:t>Fyra</a:t>
            </a:r>
            <a:r>
              <a:rPr lang="en-US" dirty="0" smtClean="0"/>
              <a:t> </a:t>
            </a:r>
            <a:r>
              <a:rPr lang="en-US" dirty="0" err="1" smtClean="0"/>
              <a:t>typer</a:t>
            </a:r>
            <a:endParaRPr lang="en-US" dirty="0" smtClean="0"/>
          </a:p>
          <a:p>
            <a:pPr lvl="1"/>
            <a:r>
              <a:rPr lang="en-US" dirty="0" err="1" smtClean="0"/>
              <a:t>Öppen</a:t>
            </a:r>
            <a:endParaRPr lang="en-US" dirty="0" smtClean="0"/>
          </a:p>
          <a:p>
            <a:pPr lvl="1"/>
            <a:r>
              <a:rPr lang="en-US" dirty="0" err="1" smtClean="0"/>
              <a:t>Halvstrukturerad</a:t>
            </a:r>
            <a:endParaRPr lang="en-US" dirty="0" smtClean="0"/>
          </a:p>
          <a:p>
            <a:pPr lvl="1"/>
            <a:r>
              <a:rPr lang="en-US" dirty="0" err="1" smtClean="0"/>
              <a:t>Strukturerad</a:t>
            </a:r>
            <a:endParaRPr lang="en-US" dirty="0" smtClean="0"/>
          </a:p>
          <a:p>
            <a:pPr lvl="1"/>
            <a:r>
              <a:rPr lang="en-US" dirty="0" err="1" smtClean="0"/>
              <a:t>Gruppintervju</a:t>
            </a:r>
            <a:r>
              <a:rPr lang="en-US" dirty="0" smtClean="0"/>
              <a:t>/</a:t>
            </a:r>
            <a:r>
              <a:rPr lang="en-US" dirty="0" err="1" smtClean="0"/>
              <a:t>fokusgrupp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57331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Öppen</a:t>
            </a:r>
            <a:r>
              <a:rPr lang="en-US" dirty="0" smtClean="0"/>
              <a:t> </a:t>
            </a:r>
            <a:r>
              <a:rPr lang="en-US" dirty="0" err="1" smtClean="0"/>
              <a:t>intervju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Öppna</a:t>
            </a:r>
            <a:r>
              <a:rPr lang="en-US" dirty="0" smtClean="0"/>
              <a:t> </a:t>
            </a:r>
            <a:r>
              <a:rPr lang="en-US" dirty="0" err="1" smtClean="0"/>
              <a:t>frågor</a:t>
            </a:r>
            <a:endParaRPr lang="en-US" dirty="0" smtClean="0"/>
          </a:p>
          <a:p>
            <a:r>
              <a:rPr lang="en-US" dirty="0" err="1" smtClean="0"/>
              <a:t>Utforskande</a:t>
            </a:r>
            <a:endParaRPr lang="en-US" dirty="0" smtClean="0"/>
          </a:p>
          <a:p>
            <a:r>
              <a:rPr lang="en-US" dirty="0" smtClean="0"/>
              <a:t>“</a:t>
            </a:r>
            <a:r>
              <a:rPr lang="en-US" dirty="0" err="1" smtClean="0"/>
              <a:t>Vilka</a:t>
            </a:r>
            <a:r>
              <a:rPr lang="en-US" dirty="0" smtClean="0"/>
              <a:t> </a:t>
            </a:r>
            <a:r>
              <a:rPr lang="en-US" dirty="0" err="1" smtClean="0"/>
              <a:t>fördelar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du med </a:t>
            </a:r>
            <a:r>
              <a:rPr lang="en-US" dirty="0" err="1" smtClean="0"/>
              <a:t>att</a:t>
            </a:r>
            <a:r>
              <a:rPr lang="en-US" dirty="0" smtClean="0"/>
              <a:t> </a:t>
            </a:r>
            <a:r>
              <a:rPr lang="en-US" dirty="0" err="1" smtClean="0"/>
              <a:t>använda</a:t>
            </a:r>
            <a:r>
              <a:rPr lang="en-US" dirty="0" smtClean="0"/>
              <a:t> </a:t>
            </a:r>
            <a:r>
              <a:rPr lang="en-US" dirty="0" err="1" smtClean="0"/>
              <a:t>pekskärm</a:t>
            </a:r>
            <a:r>
              <a:rPr lang="en-US" dirty="0" smtClean="0"/>
              <a:t>?”</a:t>
            </a:r>
          </a:p>
          <a:p>
            <a:r>
              <a:rPr lang="en-US" dirty="0" smtClean="0"/>
              <a:t>Man </a:t>
            </a:r>
            <a:r>
              <a:rPr lang="en-US" dirty="0" err="1" smtClean="0"/>
              <a:t>utgår</a:t>
            </a:r>
            <a:r>
              <a:rPr lang="en-US" dirty="0" smtClean="0"/>
              <a:t> </a:t>
            </a:r>
            <a:r>
              <a:rPr lang="en-US" dirty="0" err="1" smtClean="0"/>
              <a:t>från</a:t>
            </a:r>
            <a:r>
              <a:rPr lang="en-US" dirty="0" smtClean="0"/>
              <a:t> </a:t>
            </a:r>
            <a:r>
              <a:rPr lang="en-US" dirty="0" err="1" smtClean="0"/>
              <a:t>teman</a:t>
            </a:r>
            <a:r>
              <a:rPr lang="en-US" dirty="0" smtClean="0"/>
              <a:t> </a:t>
            </a:r>
            <a:r>
              <a:rPr lang="en-US" dirty="0" err="1" smtClean="0"/>
              <a:t>snarare</a:t>
            </a:r>
            <a:r>
              <a:rPr lang="en-US" dirty="0" smtClean="0"/>
              <a:t> </a:t>
            </a:r>
            <a:r>
              <a:rPr lang="en-US" dirty="0" err="1" smtClean="0"/>
              <a:t>än</a:t>
            </a:r>
            <a:r>
              <a:rPr lang="en-US" dirty="0" smtClean="0"/>
              <a:t> </a:t>
            </a:r>
            <a:r>
              <a:rPr lang="en-US" dirty="0" err="1" smtClean="0"/>
              <a:t>färdiga</a:t>
            </a:r>
            <a:r>
              <a:rPr lang="en-US" dirty="0" smtClean="0"/>
              <a:t> </a:t>
            </a:r>
            <a:r>
              <a:rPr lang="en-US" dirty="0" err="1" smtClean="0"/>
              <a:t>frågor</a:t>
            </a:r>
            <a:endParaRPr lang="en-US" dirty="0" smtClean="0"/>
          </a:p>
          <a:p>
            <a:r>
              <a:rPr lang="en-US" dirty="0" err="1" smtClean="0"/>
              <a:t>Viktigt</a:t>
            </a:r>
            <a:r>
              <a:rPr lang="en-US" dirty="0" smtClean="0"/>
              <a:t> </a:t>
            </a:r>
            <a:r>
              <a:rPr lang="en-US" dirty="0" err="1" smtClean="0"/>
              <a:t>att</a:t>
            </a:r>
            <a:r>
              <a:rPr lang="en-US" dirty="0" smtClean="0"/>
              <a:t> </a:t>
            </a:r>
            <a:r>
              <a:rPr lang="en-US" dirty="0" err="1" smtClean="0"/>
              <a:t>tänka</a:t>
            </a:r>
            <a:r>
              <a:rPr lang="en-US" dirty="0" smtClean="0"/>
              <a:t> </a:t>
            </a:r>
            <a:r>
              <a:rPr lang="en-US" dirty="0" err="1" smtClean="0"/>
              <a:t>igenom</a:t>
            </a:r>
            <a:r>
              <a:rPr lang="en-US" dirty="0" smtClean="0"/>
              <a:t> </a:t>
            </a:r>
            <a:r>
              <a:rPr lang="en-US" dirty="0" err="1" smtClean="0"/>
              <a:t>vilka</a:t>
            </a:r>
            <a:r>
              <a:rPr lang="en-US" dirty="0" smtClean="0"/>
              <a:t> </a:t>
            </a:r>
            <a:r>
              <a:rPr lang="en-US" dirty="0" err="1" smtClean="0"/>
              <a:t>aspekter</a:t>
            </a:r>
            <a:r>
              <a:rPr lang="en-US" dirty="0" smtClean="0"/>
              <a:t> man </a:t>
            </a:r>
            <a:r>
              <a:rPr lang="en-US" dirty="0" err="1" smtClean="0"/>
              <a:t>vill</a:t>
            </a:r>
            <a:r>
              <a:rPr lang="en-US" dirty="0" smtClean="0"/>
              <a:t> </a:t>
            </a:r>
            <a:r>
              <a:rPr lang="en-US" dirty="0" err="1" smtClean="0"/>
              <a:t>täcka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intervjun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074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Strukturerad</a:t>
            </a:r>
            <a:r>
              <a:rPr lang="en-US" dirty="0" smtClean="0"/>
              <a:t> </a:t>
            </a:r>
            <a:r>
              <a:rPr lang="en-US" dirty="0" err="1" smtClean="0"/>
              <a:t>intervju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Stängda</a:t>
            </a:r>
            <a:r>
              <a:rPr lang="en-US" dirty="0" smtClean="0"/>
              <a:t> </a:t>
            </a:r>
            <a:r>
              <a:rPr lang="en-US" dirty="0" err="1" smtClean="0"/>
              <a:t>frågor</a:t>
            </a:r>
            <a:endParaRPr lang="en-US" dirty="0" smtClean="0"/>
          </a:p>
          <a:p>
            <a:r>
              <a:rPr lang="en-US" dirty="0" smtClean="0"/>
              <a:t>“</a:t>
            </a:r>
            <a:r>
              <a:rPr lang="en-US" dirty="0" err="1" smtClean="0"/>
              <a:t>Vilken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r>
              <a:rPr lang="en-US" dirty="0" smtClean="0"/>
              <a:t> </a:t>
            </a:r>
            <a:r>
              <a:rPr lang="en-US" dirty="0" err="1" smtClean="0"/>
              <a:t>följande</a:t>
            </a:r>
            <a:r>
              <a:rPr lang="en-US" dirty="0" smtClean="0"/>
              <a:t> </a:t>
            </a:r>
            <a:r>
              <a:rPr lang="en-US" dirty="0" err="1" smtClean="0"/>
              <a:t>hemsidor</a:t>
            </a:r>
            <a:r>
              <a:rPr lang="en-US" dirty="0" smtClean="0"/>
              <a:t> </a:t>
            </a:r>
            <a:r>
              <a:rPr lang="en-US" dirty="0" err="1" smtClean="0"/>
              <a:t>besöker</a:t>
            </a:r>
            <a:r>
              <a:rPr lang="en-US" dirty="0" smtClean="0"/>
              <a:t> du </a:t>
            </a:r>
            <a:r>
              <a:rPr lang="en-US" dirty="0" err="1" smtClean="0"/>
              <a:t>oftast</a:t>
            </a:r>
            <a:r>
              <a:rPr lang="en-US" dirty="0" smtClean="0"/>
              <a:t>: </a:t>
            </a:r>
            <a:r>
              <a:rPr lang="en-US" dirty="0" err="1" smtClean="0"/>
              <a:t>amazon.com</a:t>
            </a:r>
            <a:r>
              <a:rPr lang="en-US" dirty="0" smtClean="0"/>
              <a:t>, </a:t>
            </a:r>
            <a:r>
              <a:rPr lang="en-US" dirty="0" err="1" smtClean="0"/>
              <a:t>barnes&amp;noble.com</a:t>
            </a:r>
            <a:r>
              <a:rPr lang="en-US" dirty="0" smtClean="0"/>
              <a:t> </a:t>
            </a:r>
            <a:r>
              <a:rPr lang="en-US" dirty="0" err="1" smtClean="0"/>
              <a:t>eller</a:t>
            </a:r>
            <a:r>
              <a:rPr lang="en-US" dirty="0" smtClean="0"/>
              <a:t> </a:t>
            </a:r>
            <a:r>
              <a:rPr lang="en-US" dirty="0" err="1" smtClean="0"/>
              <a:t>google.com</a:t>
            </a:r>
            <a:r>
              <a:rPr lang="en-US" dirty="0" smtClean="0"/>
              <a:t>?”</a:t>
            </a:r>
          </a:p>
          <a:p>
            <a:r>
              <a:rPr lang="en-US" dirty="0" err="1" smtClean="0"/>
              <a:t>Kräver</a:t>
            </a:r>
            <a:r>
              <a:rPr lang="en-US" dirty="0" smtClean="0"/>
              <a:t> </a:t>
            </a:r>
            <a:r>
              <a:rPr lang="en-US" dirty="0" err="1" smtClean="0"/>
              <a:t>att</a:t>
            </a:r>
            <a:r>
              <a:rPr lang="en-US" dirty="0" smtClean="0"/>
              <a:t> man </a:t>
            </a:r>
            <a:r>
              <a:rPr lang="en-US" dirty="0" err="1" smtClean="0"/>
              <a:t>är</a:t>
            </a:r>
            <a:r>
              <a:rPr lang="en-US" dirty="0" smtClean="0"/>
              <a:t> bra </a:t>
            </a:r>
            <a:r>
              <a:rPr lang="en-US" dirty="0" err="1" smtClean="0"/>
              <a:t>insatt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problemet</a:t>
            </a:r>
            <a:r>
              <a:rPr lang="en-US" dirty="0" smtClean="0"/>
              <a:t> </a:t>
            </a:r>
            <a:r>
              <a:rPr lang="en-US" dirty="0" err="1" smtClean="0"/>
              <a:t>så</a:t>
            </a:r>
            <a:r>
              <a:rPr lang="en-US" dirty="0" smtClean="0"/>
              <a:t> </a:t>
            </a:r>
            <a:r>
              <a:rPr lang="en-US" dirty="0" err="1" smtClean="0"/>
              <a:t>att</a:t>
            </a:r>
            <a:r>
              <a:rPr lang="en-US" dirty="0" smtClean="0"/>
              <a:t> man </a:t>
            </a:r>
            <a:r>
              <a:rPr lang="en-US" dirty="0" err="1" smtClean="0"/>
              <a:t>formulera</a:t>
            </a:r>
            <a:r>
              <a:rPr lang="en-US" dirty="0" smtClean="0"/>
              <a:t> </a:t>
            </a:r>
            <a:r>
              <a:rPr lang="en-US" dirty="0" err="1" smtClean="0"/>
              <a:t>rätt</a:t>
            </a:r>
            <a:r>
              <a:rPr lang="en-US" dirty="0" smtClean="0"/>
              <a:t> </a:t>
            </a:r>
            <a:r>
              <a:rPr lang="en-US" dirty="0" err="1" smtClean="0"/>
              <a:t>frågor</a:t>
            </a:r>
            <a:r>
              <a:rPr lang="en-US" dirty="0" smtClean="0"/>
              <a:t>.</a:t>
            </a:r>
          </a:p>
          <a:p>
            <a:r>
              <a:rPr lang="en-US" dirty="0" smtClean="0"/>
              <a:t>Bra </a:t>
            </a:r>
            <a:r>
              <a:rPr lang="en-US" dirty="0" err="1" smtClean="0"/>
              <a:t>när</a:t>
            </a:r>
            <a:r>
              <a:rPr lang="en-US" dirty="0" smtClean="0"/>
              <a:t> man </a:t>
            </a:r>
            <a:r>
              <a:rPr lang="en-US" dirty="0" err="1" smtClean="0"/>
              <a:t>vill</a:t>
            </a:r>
            <a:r>
              <a:rPr lang="en-US" dirty="0" smtClean="0"/>
              <a:t> ha </a:t>
            </a:r>
            <a:r>
              <a:rPr lang="en-US" dirty="0" err="1" smtClean="0"/>
              <a:t>snabba</a:t>
            </a:r>
            <a:r>
              <a:rPr lang="en-US" dirty="0" smtClean="0"/>
              <a:t> </a:t>
            </a:r>
            <a:r>
              <a:rPr lang="en-US" dirty="0" err="1" smtClean="0"/>
              <a:t>svar</a:t>
            </a:r>
            <a:r>
              <a:rPr lang="en-US" dirty="0" smtClean="0"/>
              <a:t>, t ex vid en </a:t>
            </a:r>
            <a:r>
              <a:rPr lang="en-US" dirty="0" err="1" smtClean="0"/>
              <a:t>undersökning</a:t>
            </a:r>
            <a:r>
              <a:rPr lang="en-US" dirty="0" smtClean="0"/>
              <a:t> </a:t>
            </a:r>
            <a:r>
              <a:rPr lang="en-US" dirty="0" err="1" smtClean="0"/>
              <a:t>ute</a:t>
            </a:r>
            <a:r>
              <a:rPr lang="en-US" dirty="0" smtClean="0"/>
              <a:t> </a:t>
            </a:r>
            <a:r>
              <a:rPr lang="en-US" dirty="0" err="1" smtClean="0"/>
              <a:t>på</a:t>
            </a:r>
            <a:r>
              <a:rPr lang="en-US" dirty="0" smtClean="0"/>
              <a:t> </a:t>
            </a:r>
            <a:r>
              <a:rPr lang="en-US" dirty="0" err="1" smtClean="0"/>
              <a:t>stan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625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Halvstrukturerad</a:t>
            </a:r>
            <a:r>
              <a:rPr lang="en-US" dirty="0" smtClean="0"/>
              <a:t> </a:t>
            </a:r>
            <a:r>
              <a:rPr lang="en-US" dirty="0" err="1" smtClean="0"/>
              <a:t>intervju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Blanding </a:t>
            </a:r>
            <a:r>
              <a:rPr lang="en-US" dirty="0" err="1" smtClean="0"/>
              <a:t>av</a:t>
            </a:r>
            <a:r>
              <a:rPr lang="en-US" dirty="0" smtClean="0"/>
              <a:t> </a:t>
            </a:r>
            <a:r>
              <a:rPr lang="en-US" dirty="0" err="1" smtClean="0"/>
              <a:t>öppna</a:t>
            </a:r>
            <a:r>
              <a:rPr lang="en-US" dirty="0" smtClean="0"/>
              <a:t> </a:t>
            </a:r>
            <a:r>
              <a:rPr lang="en-US" dirty="0" err="1" smtClean="0"/>
              <a:t>och</a:t>
            </a:r>
            <a:r>
              <a:rPr lang="en-US" dirty="0" smtClean="0"/>
              <a:t> </a:t>
            </a:r>
            <a:r>
              <a:rPr lang="en-US" dirty="0" err="1" smtClean="0"/>
              <a:t>stängda</a:t>
            </a:r>
            <a:r>
              <a:rPr lang="en-US" dirty="0" smtClean="0"/>
              <a:t> </a:t>
            </a:r>
            <a:r>
              <a:rPr lang="en-US" dirty="0" err="1" smtClean="0"/>
              <a:t>frågor</a:t>
            </a:r>
            <a:endParaRPr lang="en-US" dirty="0" smtClean="0"/>
          </a:p>
          <a:p>
            <a:r>
              <a:rPr lang="en-US" dirty="0" smtClean="0"/>
              <a:t>Man </a:t>
            </a:r>
            <a:r>
              <a:rPr lang="en-US" dirty="0" err="1" smtClean="0"/>
              <a:t>utgår</a:t>
            </a:r>
            <a:r>
              <a:rPr lang="en-US" dirty="0" smtClean="0"/>
              <a:t> </a:t>
            </a:r>
            <a:r>
              <a:rPr lang="en-US" dirty="0" err="1" smtClean="0"/>
              <a:t>från</a:t>
            </a:r>
            <a:r>
              <a:rPr lang="en-US" dirty="0" smtClean="0"/>
              <a:t> en </a:t>
            </a:r>
            <a:r>
              <a:rPr lang="en-US" dirty="0" err="1" smtClean="0"/>
              <a:t>intervjuguide</a:t>
            </a:r>
            <a:r>
              <a:rPr lang="en-US" dirty="0" smtClean="0"/>
              <a:t> med </a:t>
            </a:r>
            <a:r>
              <a:rPr lang="en-US" dirty="0" err="1" smtClean="0"/>
              <a:t>stängda</a:t>
            </a:r>
            <a:r>
              <a:rPr lang="en-US" dirty="0" smtClean="0"/>
              <a:t> </a:t>
            </a:r>
            <a:r>
              <a:rPr lang="en-US" dirty="0" err="1" smtClean="0"/>
              <a:t>frågor</a:t>
            </a:r>
            <a:r>
              <a:rPr lang="en-US" dirty="0" smtClean="0"/>
              <a:t> </a:t>
            </a:r>
            <a:r>
              <a:rPr lang="en-US" dirty="0" err="1" smtClean="0"/>
              <a:t>och</a:t>
            </a:r>
            <a:r>
              <a:rPr lang="en-US" dirty="0" smtClean="0"/>
              <a:t> </a:t>
            </a:r>
            <a:r>
              <a:rPr lang="en-US" dirty="0" err="1" smtClean="0"/>
              <a:t>frågeteman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57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Gruppintervju</a:t>
            </a:r>
            <a:r>
              <a:rPr lang="en-US" dirty="0" smtClean="0"/>
              <a:t>/</a:t>
            </a:r>
            <a:r>
              <a:rPr lang="en-US" dirty="0" err="1" smtClean="0"/>
              <a:t>Fokusgrupp</a:t>
            </a:r>
            <a:endParaRPr lang="en-US" dirty="0" smtClean="0"/>
          </a:p>
        </p:txBody>
      </p:sp>
      <p:pic>
        <p:nvPicPr>
          <p:cNvPr id="32770" name="Picture 2" descr="http://www.vernonresearch.com/site-images/FocusGrou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1628800"/>
            <a:ext cx="5593233" cy="41934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6680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Att</a:t>
            </a:r>
            <a:r>
              <a:rPr lang="en-US" dirty="0" smtClean="0"/>
              <a:t> </a:t>
            </a:r>
            <a:r>
              <a:rPr lang="en-US" dirty="0" err="1" smtClean="0"/>
              <a:t>skapa</a:t>
            </a:r>
            <a:r>
              <a:rPr lang="en-US" dirty="0" smtClean="0"/>
              <a:t> </a:t>
            </a:r>
            <a:r>
              <a:rPr lang="en-US" dirty="0" err="1" smtClean="0"/>
              <a:t>intervjufrågor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92500" lnSpcReduction="20000"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sv-SE" sz="3500" dirty="0"/>
              <a:t>Börja med att formulera teman som du sedan skapar frågor utifrån</a:t>
            </a:r>
          </a:p>
          <a:p>
            <a:r>
              <a:rPr lang="en-US" sz="3500" dirty="0" err="1" smtClean="0"/>
              <a:t>Undvik</a:t>
            </a:r>
            <a:r>
              <a:rPr lang="en-US" sz="3500" dirty="0" smtClean="0"/>
              <a:t> </a:t>
            </a:r>
            <a:r>
              <a:rPr lang="en-US" sz="3500" dirty="0" err="1" smtClean="0"/>
              <a:t>sammansatta</a:t>
            </a:r>
            <a:r>
              <a:rPr lang="en-US" sz="3500" dirty="0" smtClean="0"/>
              <a:t> </a:t>
            </a:r>
            <a:r>
              <a:rPr lang="en-US" sz="3500" dirty="0" err="1" smtClean="0"/>
              <a:t>frågor</a:t>
            </a:r>
            <a:r>
              <a:rPr lang="en-US" sz="3500" dirty="0" smtClean="0"/>
              <a:t> (en </a:t>
            </a:r>
            <a:r>
              <a:rPr lang="en-US" sz="3500" dirty="0" err="1" smtClean="0"/>
              <a:t>fråga</a:t>
            </a:r>
            <a:r>
              <a:rPr lang="en-US" sz="3500" dirty="0" smtClean="0"/>
              <a:t> </a:t>
            </a:r>
            <a:r>
              <a:rPr lang="en-US" sz="3500" dirty="0" err="1" smtClean="0"/>
              <a:t>i</a:t>
            </a:r>
            <a:r>
              <a:rPr lang="en-US" sz="3500" dirty="0" smtClean="0"/>
              <a:t> </a:t>
            </a:r>
            <a:r>
              <a:rPr lang="en-US" sz="3500" dirty="0" err="1" smtClean="0"/>
              <a:t>taget</a:t>
            </a:r>
            <a:r>
              <a:rPr lang="en-US" sz="3500" dirty="0" smtClean="0"/>
              <a:t>)</a:t>
            </a:r>
          </a:p>
          <a:p>
            <a:r>
              <a:rPr lang="en-US" sz="3500" dirty="0" err="1" smtClean="0"/>
              <a:t>Undvik</a:t>
            </a:r>
            <a:r>
              <a:rPr lang="en-US" sz="3500" dirty="0" smtClean="0"/>
              <a:t> </a:t>
            </a:r>
            <a:r>
              <a:rPr lang="en-US" sz="3500" dirty="0" err="1" smtClean="0"/>
              <a:t>tekniska</a:t>
            </a:r>
            <a:r>
              <a:rPr lang="en-US" sz="3500" dirty="0" smtClean="0"/>
              <a:t> termer</a:t>
            </a:r>
          </a:p>
          <a:p>
            <a:r>
              <a:rPr lang="en-US" sz="3500" dirty="0" err="1" smtClean="0"/>
              <a:t>Håll</a:t>
            </a:r>
            <a:r>
              <a:rPr lang="en-US" sz="3500" dirty="0" smtClean="0"/>
              <a:t> </a:t>
            </a:r>
            <a:r>
              <a:rPr lang="en-US" sz="3500" dirty="0" err="1" smtClean="0"/>
              <a:t>frågorna</a:t>
            </a:r>
            <a:r>
              <a:rPr lang="en-US" sz="3500" dirty="0" smtClean="0"/>
              <a:t> </a:t>
            </a:r>
            <a:r>
              <a:rPr lang="en-US" sz="3500" dirty="0" err="1" smtClean="0"/>
              <a:t>neutrala</a:t>
            </a:r>
            <a:endParaRPr lang="en-US" sz="3500" dirty="0" smtClean="0"/>
          </a:p>
          <a:p>
            <a:r>
              <a:rPr lang="en-US" sz="3500" dirty="0" err="1" smtClean="0"/>
              <a:t>Undvik</a:t>
            </a:r>
            <a:r>
              <a:rPr lang="en-US" sz="3500" dirty="0" smtClean="0"/>
              <a:t> </a:t>
            </a:r>
            <a:r>
              <a:rPr lang="en-US" sz="3500" dirty="0" err="1" smtClean="0"/>
              <a:t>ledande</a:t>
            </a:r>
            <a:r>
              <a:rPr lang="en-US" sz="3500" dirty="0" smtClean="0"/>
              <a:t> </a:t>
            </a:r>
            <a:r>
              <a:rPr lang="en-US" sz="3500" dirty="0" err="1" smtClean="0"/>
              <a:t>frågor</a:t>
            </a:r>
            <a:endParaRPr lang="en-US" sz="3500" dirty="0" smtClean="0"/>
          </a:p>
          <a:p>
            <a:r>
              <a:rPr lang="en-US" sz="3500" dirty="0" smtClean="0"/>
              <a:t>Tips </a:t>
            </a:r>
            <a:r>
              <a:rPr lang="en-US" sz="3500" dirty="0" err="1" smtClean="0"/>
              <a:t>för</a:t>
            </a:r>
            <a:r>
              <a:rPr lang="en-US" sz="3500" dirty="0" smtClean="0"/>
              <a:t> </a:t>
            </a:r>
            <a:r>
              <a:rPr lang="en-US" sz="3500" dirty="0" err="1" smtClean="0"/>
              <a:t>öppna</a:t>
            </a:r>
            <a:r>
              <a:rPr lang="en-US" sz="3500" dirty="0" smtClean="0"/>
              <a:t> </a:t>
            </a:r>
            <a:r>
              <a:rPr lang="en-US" sz="3500" dirty="0" err="1" smtClean="0"/>
              <a:t>frågor</a:t>
            </a:r>
            <a:r>
              <a:rPr lang="en-US" sz="3500" dirty="0" smtClean="0"/>
              <a:t>:</a:t>
            </a:r>
          </a:p>
          <a:p>
            <a:pPr lvl="1"/>
            <a:r>
              <a:rPr lang="sv-SE" sz="3000" dirty="0" smtClean="0"/>
              <a:t>Undvik frågor </a:t>
            </a:r>
            <a:r>
              <a:rPr lang="sv-SE" sz="3000" dirty="0"/>
              <a:t>som man svara ja eller nej på</a:t>
            </a:r>
            <a:r>
              <a:rPr lang="sv-SE" sz="3000" dirty="0" smtClean="0"/>
              <a:t>!</a:t>
            </a:r>
          </a:p>
          <a:p>
            <a:pPr lvl="1"/>
            <a:r>
              <a:rPr lang="sv-SE" sz="3000" dirty="0" smtClean="0"/>
              <a:t>Öppna upp frågeställningen: ”Hur upplever du det är att…”</a:t>
            </a:r>
          </a:p>
          <a:p>
            <a:r>
              <a:rPr lang="sv-SE" sz="3400" dirty="0" smtClean="0"/>
              <a:t>Spela in om möjligt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315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 </a:t>
            </a:r>
            <a:r>
              <a:rPr lang="en-US" dirty="0" err="1" smtClean="0"/>
              <a:t>för</a:t>
            </a:r>
            <a:r>
              <a:rPr lang="en-US" dirty="0" smtClean="0"/>
              <a:t> </a:t>
            </a:r>
            <a:r>
              <a:rPr lang="en-US" dirty="0" err="1" smtClean="0"/>
              <a:t>själva</a:t>
            </a:r>
            <a:r>
              <a:rPr lang="en-US" dirty="0" smtClean="0"/>
              <a:t> </a:t>
            </a:r>
            <a:r>
              <a:rPr lang="en-US" dirty="0" err="1" smtClean="0"/>
              <a:t>intervjun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Få</a:t>
            </a:r>
            <a:r>
              <a:rPr lang="en-US" dirty="0" smtClean="0"/>
              <a:t> </a:t>
            </a:r>
            <a:r>
              <a:rPr lang="en-US" dirty="0" err="1" smtClean="0"/>
              <a:t>deltagaren</a:t>
            </a:r>
            <a:r>
              <a:rPr lang="en-US" dirty="0" smtClean="0"/>
              <a:t> </a:t>
            </a:r>
            <a:r>
              <a:rPr lang="en-US" dirty="0" err="1" smtClean="0"/>
              <a:t>att</a:t>
            </a:r>
            <a:r>
              <a:rPr lang="en-US" dirty="0" smtClean="0"/>
              <a:t> </a:t>
            </a:r>
            <a:r>
              <a:rPr lang="en-US" dirty="0" err="1" smtClean="0"/>
              <a:t>slappna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endParaRPr lang="en-US" dirty="0" smtClean="0"/>
          </a:p>
          <a:p>
            <a:r>
              <a:rPr lang="en-US" dirty="0" err="1" smtClean="0"/>
              <a:t>Lyssna</a:t>
            </a:r>
            <a:r>
              <a:rPr lang="en-US" dirty="0" smtClean="0"/>
              <a:t> </a:t>
            </a:r>
            <a:r>
              <a:rPr lang="en-US" dirty="0" err="1" smtClean="0"/>
              <a:t>mer</a:t>
            </a:r>
            <a:r>
              <a:rPr lang="en-US" dirty="0" smtClean="0"/>
              <a:t> </a:t>
            </a:r>
            <a:r>
              <a:rPr lang="en-US" dirty="0" err="1" smtClean="0"/>
              <a:t>än</a:t>
            </a:r>
            <a:r>
              <a:rPr lang="en-US" dirty="0" smtClean="0"/>
              <a:t> du </a:t>
            </a:r>
            <a:r>
              <a:rPr lang="en-US" dirty="0" err="1" smtClean="0"/>
              <a:t>pratar</a:t>
            </a:r>
            <a:endParaRPr lang="en-US" dirty="0" smtClean="0"/>
          </a:p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vänlig</a:t>
            </a:r>
            <a:r>
              <a:rPr lang="en-US" dirty="0" smtClean="0"/>
              <a:t> (</a:t>
            </a:r>
            <a:r>
              <a:rPr lang="en-US" dirty="0" err="1" smtClean="0"/>
              <a:t>utan</a:t>
            </a:r>
            <a:r>
              <a:rPr lang="en-US" dirty="0" smtClean="0"/>
              <a:t> </a:t>
            </a:r>
            <a:r>
              <a:rPr lang="en-US" dirty="0" err="1" smtClean="0"/>
              <a:t>att</a:t>
            </a:r>
            <a:r>
              <a:rPr lang="en-US" dirty="0" smtClean="0"/>
              <a:t> </a:t>
            </a:r>
            <a:r>
              <a:rPr lang="en-US" dirty="0" err="1" smtClean="0"/>
              <a:t>påverka</a:t>
            </a:r>
            <a:r>
              <a:rPr lang="en-US" dirty="0" smtClean="0"/>
              <a:t> </a:t>
            </a:r>
            <a:r>
              <a:rPr lang="en-US" dirty="0" err="1" smtClean="0"/>
              <a:t>deltagaren</a:t>
            </a:r>
            <a:r>
              <a:rPr lang="en-US" dirty="0" smtClean="0"/>
              <a:t> </a:t>
            </a:r>
            <a:r>
              <a:rPr lang="en-US" dirty="0" err="1" smtClean="0"/>
              <a:t>och</a:t>
            </a:r>
            <a:r>
              <a:rPr lang="en-US" dirty="0" smtClean="0"/>
              <a:t> </a:t>
            </a:r>
            <a:r>
              <a:rPr lang="en-US" dirty="0" err="1" smtClean="0"/>
              <a:t>dennes</a:t>
            </a:r>
            <a:r>
              <a:rPr lang="en-US" dirty="0" smtClean="0"/>
              <a:t> </a:t>
            </a:r>
            <a:r>
              <a:rPr lang="en-US" dirty="0" err="1" smtClean="0"/>
              <a:t>svar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39752" y="4077072"/>
            <a:ext cx="3851920" cy="256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17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Övning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Du </a:t>
            </a:r>
            <a:r>
              <a:rPr lang="en-US" dirty="0" err="1" smtClean="0"/>
              <a:t>vill</a:t>
            </a:r>
            <a:r>
              <a:rPr lang="en-US" dirty="0"/>
              <a:t> </a:t>
            </a:r>
            <a:r>
              <a:rPr lang="en-US" dirty="0" err="1" smtClean="0"/>
              <a:t>intervjua</a:t>
            </a:r>
            <a:r>
              <a:rPr lang="en-US" dirty="0" smtClean="0"/>
              <a:t> </a:t>
            </a:r>
            <a:r>
              <a:rPr lang="en-US" dirty="0" err="1" smtClean="0"/>
              <a:t>ett</a:t>
            </a:r>
            <a:r>
              <a:rPr lang="en-US" dirty="0" smtClean="0"/>
              <a:t> </a:t>
            </a:r>
            <a:r>
              <a:rPr lang="en-US" dirty="0" err="1" smtClean="0"/>
              <a:t>antal</a:t>
            </a:r>
            <a:r>
              <a:rPr lang="en-US" dirty="0" smtClean="0"/>
              <a:t> </a:t>
            </a:r>
            <a:r>
              <a:rPr lang="en-US" dirty="0" err="1" smtClean="0"/>
              <a:t>personer</a:t>
            </a:r>
            <a:r>
              <a:rPr lang="en-US" dirty="0" smtClean="0"/>
              <a:t> </a:t>
            </a:r>
            <a:r>
              <a:rPr lang="en-US" dirty="0" err="1" smtClean="0"/>
              <a:t>om</a:t>
            </a:r>
            <a:r>
              <a:rPr lang="en-US" dirty="0" smtClean="0"/>
              <a:t> </a:t>
            </a:r>
            <a:r>
              <a:rPr lang="en-US" dirty="0" err="1" smtClean="0"/>
              <a:t>vad</a:t>
            </a:r>
            <a:r>
              <a:rPr lang="en-US" dirty="0" smtClean="0"/>
              <a:t> de </a:t>
            </a:r>
            <a:r>
              <a:rPr lang="en-US" dirty="0" err="1" smtClean="0"/>
              <a:t>tycker</a:t>
            </a:r>
            <a:r>
              <a:rPr lang="en-US" dirty="0" smtClean="0"/>
              <a:t> </a:t>
            </a:r>
            <a:r>
              <a:rPr lang="en-US" dirty="0" err="1" smtClean="0"/>
              <a:t>om</a:t>
            </a:r>
            <a:r>
              <a:rPr lang="en-US" dirty="0" smtClean="0"/>
              <a:t> sin </a:t>
            </a:r>
            <a:r>
              <a:rPr lang="en-US" dirty="0" err="1" smtClean="0"/>
              <a:t>mobiltelefon</a:t>
            </a:r>
            <a:endParaRPr lang="en-US" dirty="0" smtClean="0"/>
          </a:p>
          <a:p>
            <a:r>
              <a:rPr lang="en-US" dirty="0" err="1" smtClean="0"/>
              <a:t>Skapa</a:t>
            </a:r>
            <a:r>
              <a:rPr lang="en-US" dirty="0" smtClean="0"/>
              <a:t> </a:t>
            </a:r>
            <a:r>
              <a:rPr lang="en-US" dirty="0" err="1" smtClean="0"/>
              <a:t>frågor</a:t>
            </a:r>
            <a:r>
              <a:rPr lang="en-US" dirty="0" smtClean="0"/>
              <a:t> till </a:t>
            </a:r>
            <a:r>
              <a:rPr lang="en-US" dirty="0" err="1" smtClean="0"/>
              <a:t>denna</a:t>
            </a:r>
            <a:r>
              <a:rPr lang="en-US" dirty="0" smtClean="0"/>
              <a:t> </a:t>
            </a:r>
            <a:r>
              <a:rPr lang="en-US" dirty="0" err="1" smtClean="0"/>
              <a:t>intervju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1720" y="3573016"/>
            <a:ext cx="4320480" cy="288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12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Observationer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-4549" r="-4549"/>
          <a:stretch>
            <a:fillRect/>
          </a:stretch>
        </p:blipFill>
        <p:spPr>
          <a:xfrm>
            <a:off x="467544" y="162880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3019029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Observationer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Hjälper</a:t>
            </a:r>
            <a:r>
              <a:rPr lang="en-US" dirty="0" smtClean="0"/>
              <a:t> </a:t>
            </a:r>
            <a:r>
              <a:rPr lang="en-US" dirty="0" err="1" smtClean="0"/>
              <a:t>designern</a:t>
            </a:r>
            <a:r>
              <a:rPr lang="en-US" dirty="0" smtClean="0"/>
              <a:t> </a:t>
            </a:r>
            <a:r>
              <a:rPr lang="en-US" dirty="0" err="1" smtClean="0"/>
              <a:t>att</a:t>
            </a:r>
            <a:r>
              <a:rPr lang="en-US" dirty="0" smtClean="0"/>
              <a:t> </a:t>
            </a:r>
            <a:r>
              <a:rPr lang="en-US" dirty="0" err="1" smtClean="0"/>
              <a:t>förstå</a:t>
            </a:r>
            <a:r>
              <a:rPr lang="en-US" dirty="0" smtClean="0"/>
              <a:t> </a:t>
            </a:r>
            <a:r>
              <a:rPr lang="en-US" dirty="0" err="1" smtClean="0"/>
              <a:t>användarnas</a:t>
            </a:r>
            <a:r>
              <a:rPr lang="en-US" dirty="0" smtClean="0"/>
              <a:t> </a:t>
            </a:r>
            <a:r>
              <a:rPr lang="en-US" dirty="0" err="1" smtClean="0"/>
              <a:t>kontext</a:t>
            </a:r>
            <a:r>
              <a:rPr lang="en-US" dirty="0" smtClean="0"/>
              <a:t>, </a:t>
            </a:r>
            <a:r>
              <a:rPr lang="en-US" dirty="0" err="1" smtClean="0"/>
              <a:t>uppgifter</a:t>
            </a:r>
            <a:r>
              <a:rPr lang="en-US" dirty="0" smtClean="0"/>
              <a:t> </a:t>
            </a:r>
            <a:r>
              <a:rPr lang="en-US" dirty="0" err="1" smtClean="0"/>
              <a:t>och</a:t>
            </a:r>
            <a:r>
              <a:rPr lang="en-US" dirty="0" smtClean="0"/>
              <a:t> </a:t>
            </a:r>
            <a:r>
              <a:rPr lang="en-US" dirty="0" err="1" smtClean="0"/>
              <a:t>mål</a:t>
            </a:r>
            <a:endParaRPr lang="en-US" dirty="0" smtClean="0"/>
          </a:p>
          <a:p>
            <a:r>
              <a:rPr lang="en-US" dirty="0" err="1" smtClean="0"/>
              <a:t>Kan</a:t>
            </a:r>
            <a:r>
              <a:rPr lang="en-US" dirty="0" smtClean="0"/>
              <a:t> </a:t>
            </a:r>
            <a:r>
              <a:rPr lang="en-US" dirty="0" err="1" smtClean="0"/>
              <a:t>vara</a:t>
            </a:r>
            <a:r>
              <a:rPr lang="en-US" dirty="0" smtClean="0"/>
              <a:t> </a:t>
            </a:r>
            <a:r>
              <a:rPr lang="en-US" dirty="0" err="1" smtClean="0"/>
              <a:t>svårt</a:t>
            </a:r>
            <a:r>
              <a:rPr lang="en-US" dirty="0" smtClean="0"/>
              <a:t> </a:t>
            </a:r>
            <a:r>
              <a:rPr lang="en-US" dirty="0" err="1" smtClean="0"/>
              <a:t>att</a:t>
            </a:r>
            <a:r>
              <a:rPr lang="en-US" dirty="0" smtClean="0"/>
              <a:t> </a:t>
            </a:r>
            <a:r>
              <a:rPr lang="en-US" dirty="0" err="1" smtClean="0"/>
              <a:t>få</a:t>
            </a:r>
            <a:r>
              <a:rPr lang="en-US" dirty="0" smtClean="0"/>
              <a:t> </a:t>
            </a:r>
            <a:r>
              <a:rPr lang="en-US" dirty="0" err="1" smtClean="0"/>
              <a:t>fram</a:t>
            </a:r>
            <a:r>
              <a:rPr lang="en-US" dirty="0" smtClean="0"/>
              <a:t> </a:t>
            </a:r>
            <a:r>
              <a:rPr lang="en-US" dirty="0" err="1" smtClean="0"/>
              <a:t>allt</a:t>
            </a:r>
            <a:r>
              <a:rPr lang="en-US" dirty="0" smtClean="0"/>
              <a:t> via </a:t>
            </a:r>
            <a:r>
              <a:rPr lang="en-US" dirty="0" err="1" smtClean="0"/>
              <a:t>intervjuer</a:t>
            </a:r>
            <a:r>
              <a:rPr lang="en-US" dirty="0" smtClean="0"/>
              <a:t> </a:t>
            </a:r>
            <a:r>
              <a:rPr lang="en-US" dirty="0" err="1" smtClean="0"/>
              <a:t>och</a:t>
            </a:r>
            <a:r>
              <a:rPr lang="en-US" dirty="0" smtClean="0"/>
              <a:t> </a:t>
            </a:r>
            <a:r>
              <a:rPr lang="en-US" dirty="0" err="1" smtClean="0"/>
              <a:t>enkäter</a:t>
            </a:r>
            <a:endParaRPr lang="en-US" dirty="0" smtClean="0"/>
          </a:p>
          <a:p>
            <a:r>
              <a:rPr lang="en-US" dirty="0" err="1" smtClean="0"/>
              <a:t>Kan</a:t>
            </a:r>
            <a:r>
              <a:rPr lang="en-US" dirty="0" smtClean="0"/>
              <a:t> </a:t>
            </a:r>
            <a:r>
              <a:rPr lang="en-US" dirty="0" err="1" smtClean="0"/>
              <a:t>vara</a:t>
            </a:r>
            <a:r>
              <a:rPr lang="en-US" dirty="0" smtClean="0"/>
              <a:t> </a:t>
            </a:r>
            <a:r>
              <a:rPr lang="en-US" dirty="0" err="1" smtClean="0"/>
              <a:t>svåra</a:t>
            </a:r>
            <a:r>
              <a:rPr lang="en-US" dirty="0" smtClean="0"/>
              <a:t> </a:t>
            </a:r>
            <a:r>
              <a:rPr lang="en-US" dirty="0" err="1" smtClean="0"/>
              <a:t>att</a:t>
            </a:r>
            <a:r>
              <a:rPr lang="en-US" dirty="0" smtClean="0"/>
              <a:t> </a:t>
            </a:r>
            <a:r>
              <a:rPr lang="en-US" dirty="0" err="1" smtClean="0"/>
              <a:t>genomföra</a:t>
            </a:r>
            <a:endParaRPr lang="en-US" dirty="0" smtClean="0"/>
          </a:p>
          <a:p>
            <a:r>
              <a:rPr lang="en-US" dirty="0" err="1" smtClean="0"/>
              <a:t>Genererar</a:t>
            </a:r>
            <a:r>
              <a:rPr lang="en-US" dirty="0" smtClean="0"/>
              <a:t> </a:t>
            </a:r>
            <a:r>
              <a:rPr lang="en-US" dirty="0" err="1" smtClean="0"/>
              <a:t>mycket</a:t>
            </a:r>
            <a:r>
              <a:rPr lang="en-US" dirty="0" smtClean="0"/>
              <a:t>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33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appers_listeners"/>
          <p:cNvPicPr>
            <a:picLocks noChangeAspect="1" noChangeArrowheads="1"/>
          </p:cNvPicPr>
          <p:nvPr/>
        </p:nvPicPr>
        <p:blipFill>
          <a:blip r:embed="rId2" cstate="print"/>
          <a:srcRect b="15625"/>
          <a:stretch>
            <a:fillRect/>
          </a:stretch>
        </p:blipFill>
        <p:spPr bwMode="auto">
          <a:xfrm>
            <a:off x="1428728" y="2285992"/>
            <a:ext cx="6648712" cy="228601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err="1" smtClean="0"/>
              <a:t>Vad</a:t>
            </a:r>
            <a:r>
              <a:rPr lang="en-US" sz="4000" dirty="0" smtClean="0"/>
              <a:t> </a:t>
            </a:r>
            <a:r>
              <a:rPr lang="en-US" sz="4000" dirty="0" err="1" smtClean="0"/>
              <a:t>innebär</a:t>
            </a:r>
            <a:r>
              <a:rPr lang="en-US" sz="4000" dirty="0" smtClean="0"/>
              <a:t> </a:t>
            </a:r>
            <a:r>
              <a:rPr lang="en-US" sz="4000" dirty="0" err="1" smtClean="0"/>
              <a:t>detta</a:t>
            </a:r>
            <a:r>
              <a:rPr lang="en-US" sz="4000" dirty="0" smtClean="0"/>
              <a:t> </a:t>
            </a:r>
            <a:r>
              <a:rPr lang="en-US" sz="4000" dirty="0" err="1" smtClean="0"/>
              <a:t>i</a:t>
            </a:r>
            <a:r>
              <a:rPr lang="en-US" sz="4000" dirty="0" smtClean="0"/>
              <a:t> en </a:t>
            </a:r>
            <a:r>
              <a:rPr lang="en-US" sz="4000" dirty="0" err="1" smtClean="0"/>
              <a:t>designprocess</a:t>
            </a:r>
            <a:r>
              <a:rPr lang="en-US" sz="4000" dirty="0" smtClean="0"/>
              <a:t>?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4357686" y="2643182"/>
            <a:ext cx="1143008" cy="1857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214810" y="2643182"/>
            <a:ext cx="1428760" cy="2000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Electrolux</a:t>
            </a: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>
          <a:xfrm>
            <a:off x="1835150" y="1600200"/>
            <a:ext cx="5329238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i="1" smtClean="0"/>
              <a:t>	We never ask the consumer what they want. We do anthropology. We study the consumer.</a:t>
            </a:r>
          </a:p>
        </p:txBody>
      </p:sp>
      <p:sp>
        <p:nvSpPr>
          <p:cNvPr id="28675" name="TextBox 3"/>
          <p:cNvSpPr txBox="1">
            <a:spLocks noChangeArrowheads="1"/>
          </p:cNvSpPr>
          <p:nvPr/>
        </p:nvSpPr>
        <p:spPr bwMode="auto">
          <a:xfrm>
            <a:off x="4427538" y="3789363"/>
            <a:ext cx="4000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sv-SE" sz="2400">
                <a:latin typeface="Calibri" pitchFamily="34" charset="0"/>
              </a:rPr>
              <a:t>Johan Hjertonsson, Electrolux </a:t>
            </a:r>
            <a:endParaRPr lang="en-US" sz="2400">
              <a:latin typeface="Calibri" pitchFamily="34" charset="0"/>
            </a:endParaRPr>
          </a:p>
        </p:txBody>
      </p:sp>
      <p:pic>
        <p:nvPicPr>
          <p:cNvPr id="28676" name="Picture 4" descr="http://i.pricerunner.com/prod/17_15_11_3_991129l/Electrolux_Ergorapido_ZB2812.jpeg"/>
          <p:cNvPicPr>
            <a:picLocks noChangeAspect="1" noChangeArrowheads="1"/>
          </p:cNvPicPr>
          <p:nvPr/>
        </p:nvPicPr>
        <p:blipFill>
          <a:blip r:embed="rId3" cstate="print"/>
          <a:srcRect l="9055" r="21529"/>
          <a:stretch>
            <a:fillRect/>
          </a:stretch>
        </p:blipFill>
        <p:spPr bwMode="auto">
          <a:xfrm>
            <a:off x="539750" y="4005263"/>
            <a:ext cx="2736850" cy="2586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1182688" y="908050"/>
            <a:ext cx="1012825" cy="247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5600">
                <a:latin typeface="Calibri" pitchFamily="34" charset="0"/>
              </a:rPr>
              <a:t>“</a:t>
            </a:r>
            <a:endParaRPr lang="sv-SE" sz="156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415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Att tänka på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Viktigt att använda ett observationsprotokoll!</a:t>
            </a:r>
          </a:p>
          <a:p>
            <a:r>
              <a:rPr lang="sv-SE" dirty="0" smtClean="0"/>
              <a:t>Risk att man misstolkar det man observerar</a:t>
            </a:r>
          </a:p>
          <a:p>
            <a:r>
              <a:rPr lang="sv-SE" dirty="0" smtClean="0"/>
              <a:t>Som observatör påverkar man de som man observerar (</a:t>
            </a:r>
            <a:r>
              <a:rPr lang="sv-SE" dirty="0" err="1" smtClean="0"/>
              <a:t>Hawthorne-effekten</a:t>
            </a:r>
            <a:r>
              <a:rPr lang="sv-SE" dirty="0" smtClean="0"/>
              <a:t>)</a:t>
            </a:r>
          </a:p>
          <a:p>
            <a:r>
              <a:rPr lang="sv-SE" dirty="0" smtClean="0"/>
              <a:t>Risk att man missar viktiga aspekter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560266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Enkäter</a:t>
            </a:r>
          </a:p>
        </p:txBody>
      </p:sp>
      <p:pic>
        <p:nvPicPr>
          <p:cNvPr id="24578" name="Picture 2" descr="http://usernumber1.com/images/closer_not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1916832"/>
            <a:ext cx="4914500" cy="3280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01819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Enkäter</a:t>
            </a:r>
          </a:p>
        </p:txBody>
      </p:sp>
      <p:sp>
        <p:nvSpPr>
          <p:cNvPr id="2662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Snabbare</a:t>
            </a:r>
            <a:r>
              <a:rPr lang="en-US" dirty="0" smtClean="0"/>
              <a:t> </a:t>
            </a:r>
            <a:r>
              <a:rPr lang="en-US" dirty="0" err="1" smtClean="0"/>
              <a:t>och</a:t>
            </a:r>
            <a:r>
              <a:rPr lang="en-US" dirty="0" smtClean="0"/>
              <a:t> </a:t>
            </a:r>
            <a:r>
              <a:rPr lang="en-US" dirty="0" err="1" smtClean="0"/>
              <a:t>billigare</a:t>
            </a:r>
            <a:r>
              <a:rPr lang="en-US" dirty="0" smtClean="0"/>
              <a:t> </a:t>
            </a:r>
            <a:r>
              <a:rPr lang="en-US" dirty="0" err="1" smtClean="0"/>
              <a:t>än</a:t>
            </a:r>
            <a:r>
              <a:rPr lang="en-US" dirty="0" smtClean="0"/>
              <a:t> </a:t>
            </a:r>
            <a:r>
              <a:rPr lang="en-US" dirty="0" err="1" smtClean="0"/>
              <a:t>intervjuer</a:t>
            </a:r>
            <a:endParaRPr lang="en-US" dirty="0" smtClean="0"/>
          </a:p>
          <a:p>
            <a:r>
              <a:rPr lang="en-US" dirty="0" err="1" smtClean="0"/>
              <a:t>Kan</a:t>
            </a:r>
            <a:r>
              <a:rPr lang="en-US" dirty="0" smtClean="0"/>
              <a:t> </a:t>
            </a:r>
            <a:r>
              <a:rPr lang="en-US" dirty="0" err="1" smtClean="0"/>
              <a:t>vara</a:t>
            </a:r>
            <a:r>
              <a:rPr lang="en-US" dirty="0" smtClean="0"/>
              <a:t> </a:t>
            </a:r>
            <a:r>
              <a:rPr lang="en-US" dirty="0" err="1" smtClean="0"/>
              <a:t>svårt</a:t>
            </a:r>
            <a:r>
              <a:rPr lang="en-US" dirty="0" smtClean="0"/>
              <a:t> </a:t>
            </a:r>
            <a:r>
              <a:rPr lang="en-US" dirty="0" err="1" smtClean="0"/>
              <a:t>att</a:t>
            </a:r>
            <a:r>
              <a:rPr lang="en-US" dirty="0" smtClean="0"/>
              <a:t> </a:t>
            </a:r>
            <a:r>
              <a:rPr lang="en-US" dirty="0" err="1" smtClean="0"/>
              <a:t>få</a:t>
            </a:r>
            <a:r>
              <a:rPr lang="en-US" dirty="0" smtClean="0"/>
              <a:t> folk </a:t>
            </a:r>
            <a:r>
              <a:rPr lang="en-US" dirty="0" err="1" smtClean="0"/>
              <a:t>att</a:t>
            </a:r>
            <a:r>
              <a:rPr lang="en-US" dirty="0" smtClean="0"/>
              <a:t> </a:t>
            </a:r>
            <a:r>
              <a:rPr lang="en-US" dirty="0" err="1" smtClean="0"/>
              <a:t>svara</a:t>
            </a:r>
            <a:endParaRPr lang="en-US" dirty="0" smtClean="0"/>
          </a:p>
          <a:p>
            <a:r>
              <a:rPr lang="en-US" dirty="0" err="1" smtClean="0"/>
              <a:t>Kräver</a:t>
            </a:r>
            <a:r>
              <a:rPr lang="en-US" dirty="0" smtClean="0"/>
              <a:t> </a:t>
            </a:r>
            <a:r>
              <a:rPr lang="en-US" dirty="0" err="1" smtClean="0"/>
              <a:t>extremt</a:t>
            </a:r>
            <a:r>
              <a:rPr lang="en-US" dirty="0" smtClean="0"/>
              <a:t> </a:t>
            </a:r>
            <a:r>
              <a:rPr lang="en-US" dirty="0" err="1" smtClean="0"/>
              <a:t>tydliga</a:t>
            </a:r>
            <a:r>
              <a:rPr lang="en-US" dirty="0" smtClean="0"/>
              <a:t> </a:t>
            </a:r>
            <a:r>
              <a:rPr lang="en-US" dirty="0" err="1" smtClean="0"/>
              <a:t>frågor</a:t>
            </a:r>
            <a:r>
              <a:rPr lang="en-US" dirty="0" smtClean="0"/>
              <a:t> </a:t>
            </a:r>
            <a:r>
              <a:rPr lang="en-US" dirty="0" err="1" smtClean="0"/>
              <a:t>och</a:t>
            </a:r>
            <a:r>
              <a:rPr lang="en-US" dirty="0" smtClean="0"/>
              <a:t> </a:t>
            </a:r>
            <a:r>
              <a:rPr lang="en-US" dirty="0" err="1" smtClean="0"/>
              <a:t>instruktioner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06230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Frågor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Öppna frågor</a:t>
            </a:r>
          </a:p>
          <a:p>
            <a:r>
              <a:rPr lang="sv-SE" dirty="0" smtClean="0"/>
              <a:t>Frågor med val</a:t>
            </a:r>
            <a:endParaRPr lang="sv-SE" dirty="0"/>
          </a:p>
          <a:p>
            <a:r>
              <a:rPr lang="sv-SE" dirty="0" smtClean="0"/>
              <a:t>Skalor</a:t>
            </a:r>
          </a:p>
          <a:p>
            <a:pPr lvl="1"/>
            <a:r>
              <a:rPr lang="sv-SE" dirty="0" err="1" smtClean="0"/>
              <a:t>Likert</a:t>
            </a:r>
            <a:r>
              <a:rPr lang="sv-SE" dirty="0" smtClean="0"/>
              <a:t>-skalor</a:t>
            </a:r>
          </a:p>
          <a:p>
            <a:pPr lvl="1"/>
            <a:r>
              <a:rPr lang="sv-SE" dirty="0" smtClean="0"/>
              <a:t>Semantiska differential-skalor</a:t>
            </a:r>
          </a:p>
        </p:txBody>
      </p:sp>
    </p:spTree>
    <p:extLst>
      <p:ext uri="{BB962C8B-B14F-4D97-AF65-F5344CB8AC3E}">
        <p14:creationId xmlns:p14="http://schemas.microsoft.com/office/powerpoint/2010/main" val="9041001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Likertskalor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-29586" t="10283" r="-29586"/>
          <a:stretch/>
        </p:blipFill>
        <p:spPr>
          <a:xfrm>
            <a:off x="-540568" y="1412776"/>
            <a:ext cx="10069834" cy="4968552"/>
          </a:xfrm>
        </p:spPr>
      </p:pic>
    </p:spTree>
    <p:extLst>
      <p:ext uri="{BB962C8B-B14F-4D97-AF65-F5344CB8AC3E}">
        <p14:creationId xmlns:p14="http://schemas.microsoft.com/office/powerpoint/2010/main" val="807244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Semantiska</a:t>
            </a:r>
            <a:r>
              <a:rPr lang="en-US" dirty="0" smtClean="0"/>
              <a:t> </a:t>
            </a:r>
            <a:r>
              <a:rPr lang="en-US" dirty="0" err="1" smtClean="0"/>
              <a:t>differentialskalor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t="28826" b="288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8753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Semantiska</a:t>
            </a:r>
            <a:r>
              <a:rPr lang="en-US" dirty="0" smtClean="0"/>
              <a:t> </a:t>
            </a:r>
            <a:r>
              <a:rPr lang="en-US" dirty="0" err="1" smtClean="0"/>
              <a:t>differentialskalor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1270" t="5965" r="38028" b="6457"/>
          <a:stretch/>
        </p:blipFill>
        <p:spPr>
          <a:xfrm>
            <a:off x="2411760" y="1340768"/>
            <a:ext cx="4248472" cy="5363198"/>
          </a:xfrm>
        </p:spPr>
      </p:pic>
    </p:spTree>
    <p:extLst>
      <p:ext uri="{BB962C8B-B14F-4D97-AF65-F5344CB8AC3E}">
        <p14:creationId xmlns:p14="http://schemas.microsoft.com/office/powerpoint/2010/main" val="89739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Online-</a:t>
            </a:r>
            <a:r>
              <a:rPr lang="en-US" dirty="0" err="1" smtClean="0"/>
              <a:t>enkäter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Finns en </a:t>
            </a:r>
            <a:r>
              <a:rPr lang="en-US" dirty="0" err="1" smtClean="0"/>
              <a:t>uppsjö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r>
              <a:rPr lang="en-US" dirty="0" smtClean="0"/>
              <a:t> </a:t>
            </a:r>
            <a:r>
              <a:rPr lang="en-US" dirty="0" err="1" smtClean="0"/>
              <a:t>olika</a:t>
            </a:r>
            <a:r>
              <a:rPr lang="en-US" dirty="0" smtClean="0"/>
              <a:t> </a:t>
            </a:r>
            <a:r>
              <a:rPr lang="en-US" dirty="0" err="1" smtClean="0"/>
              <a:t>tjänster</a:t>
            </a:r>
            <a:r>
              <a:rPr lang="en-US" dirty="0" smtClean="0"/>
              <a:t> </a:t>
            </a:r>
            <a:r>
              <a:rPr lang="en-US" dirty="0" err="1" smtClean="0"/>
              <a:t>för</a:t>
            </a:r>
            <a:r>
              <a:rPr lang="en-US" dirty="0" smtClean="0"/>
              <a:t> online-</a:t>
            </a:r>
            <a:r>
              <a:rPr lang="en-US" dirty="0" err="1" smtClean="0"/>
              <a:t>enkäter</a:t>
            </a:r>
            <a:endParaRPr lang="en-US" dirty="0" smtClean="0"/>
          </a:p>
          <a:p>
            <a:r>
              <a:rPr lang="en-US" dirty="0" smtClean="0"/>
              <a:t>Google Forms</a:t>
            </a:r>
            <a:endParaRPr lang="en-US" dirty="0"/>
          </a:p>
        </p:txBody>
      </p:sp>
      <p:pic>
        <p:nvPicPr>
          <p:cNvPr id="4" name="Picture 3" descr="Skärmavbild 2011-11-21 kl. 16.53.1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12"/>
          <a:stretch/>
        </p:blipFill>
        <p:spPr>
          <a:xfrm>
            <a:off x="1331640" y="3501008"/>
            <a:ext cx="6397596" cy="2880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8075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Cultural</a:t>
            </a:r>
            <a:r>
              <a:rPr lang="sv-SE" dirty="0" smtClean="0"/>
              <a:t> </a:t>
            </a:r>
            <a:r>
              <a:rPr lang="sv-SE" dirty="0" err="1" smtClean="0"/>
              <a:t>probes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Kamera</a:t>
            </a:r>
          </a:p>
          <a:p>
            <a:r>
              <a:rPr lang="sv-SE" dirty="0" smtClean="0"/>
              <a:t>Collage</a:t>
            </a:r>
          </a:p>
          <a:p>
            <a:r>
              <a:rPr lang="sv-SE" dirty="0" smtClean="0"/>
              <a:t>Dagböcker</a:t>
            </a:r>
          </a:p>
          <a:p>
            <a:r>
              <a:rPr lang="sv-SE" dirty="0" smtClean="0"/>
              <a:t>Texter</a:t>
            </a:r>
          </a:p>
          <a:p>
            <a:r>
              <a:rPr lang="sv-SE" dirty="0" smtClean="0"/>
              <a:t>Reflektioner</a:t>
            </a:r>
          </a:p>
          <a:p>
            <a:r>
              <a:rPr lang="sv-SE" dirty="0" smtClean="0"/>
              <a:t>Uppgifter</a:t>
            </a:r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4" name="Picture 3" descr="photographer-16022_128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772816"/>
            <a:ext cx="5580112" cy="371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23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 smtClean="0"/>
              <a:t>Designern</a:t>
            </a:r>
            <a:r>
              <a:rPr lang="en-US" sz="3200" dirty="0" smtClean="0"/>
              <a:t> </a:t>
            </a:r>
            <a:r>
              <a:rPr lang="en-US" sz="3200" dirty="0" err="1" smtClean="0"/>
              <a:t>av</a:t>
            </a:r>
            <a:r>
              <a:rPr lang="en-US" sz="3200" dirty="0" smtClean="0"/>
              <a:t> </a:t>
            </a:r>
            <a:r>
              <a:rPr lang="en-US" sz="3200" dirty="0" err="1" smtClean="0"/>
              <a:t>programvaran</a:t>
            </a:r>
            <a:r>
              <a:rPr lang="en-US" sz="3200" dirty="0" smtClean="0"/>
              <a:t> </a:t>
            </a:r>
            <a:r>
              <a:rPr lang="en-US" sz="3200" dirty="0" err="1" smtClean="0"/>
              <a:t>förutsätter</a:t>
            </a:r>
            <a:r>
              <a:rPr lang="en-US" sz="3200" dirty="0" smtClean="0"/>
              <a:t> </a:t>
            </a:r>
            <a:r>
              <a:rPr lang="en-US" sz="3200" dirty="0" err="1" smtClean="0"/>
              <a:t>att</a:t>
            </a:r>
            <a:r>
              <a:rPr lang="en-US" sz="3200" dirty="0" smtClean="0"/>
              <a:t> </a:t>
            </a:r>
            <a:br>
              <a:rPr lang="en-US" sz="3200" dirty="0" smtClean="0"/>
            </a:br>
            <a:r>
              <a:rPr lang="en-US" sz="3200" dirty="0" err="1" smtClean="0"/>
              <a:t>användaren</a:t>
            </a:r>
            <a:r>
              <a:rPr lang="en-US" sz="3200" dirty="0" smtClean="0"/>
              <a:t> </a:t>
            </a:r>
            <a:r>
              <a:rPr lang="en-US" sz="3200" dirty="0" err="1" smtClean="0"/>
              <a:t>kommer</a:t>
            </a:r>
            <a:r>
              <a:rPr lang="en-US" sz="3200" dirty="0" smtClean="0"/>
              <a:t> </a:t>
            </a:r>
            <a:r>
              <a:rPr lang="en-US" sz="3200" dirty="0" err="1" smtClean="0"/>
              <a:t>förstå</a:t>
            </a:r>
            <a:r>
              <a:rPr lang="en-US" sz="3200" dirty="0" smtClean="0"/>
              <a:t> </a:t>
            </a:r>
            <a:r>
              <a:rPr lang="en-US" sz="3200" dirty="0" err="1" smtClean="0"/>
              <a:t>relativt</a:t>
            </a:r>
            <a:r>
              <a:rPr lang="en-US" sz="3200" dirty="0" smtClean="0"/>
              <a:t> </a:t>
            </a:r>
            <a:r>
              <a:rPr lang="en-US" sz="3200" dirty="0" err="1" smtClean="0"/>
              <a:t>mycket</a:t>
            </a:r>
            <a:r>
              <a:rPr lang="en-US" sz="3200" dirty="0" smtClean="0"/>
              <a:t>…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Tappers_listeners"/>
          <p:cNvPicPr>
            <a:picLocks noChangeAspect="1" noChangeArrowheads="1"/>
          </p:cNvPicPr>
          <p:nvPr/>
        </p:nvPicPr>
        <p:blipFill>
          <a:blip r:embed="rId2" cstate="print"/>
          <a:srcRect b="15625"/>
          <a:stretch>
            <a:fillRect/>
          </a:stretch>
        </p:blipFill>
        <p:spPr bwMode="auto">
          <a:xfrm>
            <a:off x="1428728" y="2285992"/>
            <a:ext cx="6648712" cy="2286016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4214810" y="3571876"/>
            <a:ext cx="785818" cy="1071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67210" y="3724276"/>
            <a:ext cx="1204922" cy="1071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Empathic</a:t>
            </a:r>
            <a:r>
              <a:rPr lang="sv-SE" dirty="0" smtClean="0"/>
              <a:t> </a:t>
            </a:r>
            <a:r>
              <a:rPr lang="sv-SE" dirty="0" err="1" smtClean="0"/>
              <a:t>modeling</a:t>
            </a:r>
            <a:r>
              <a:rPr lang="sv-SE" dirty="0" smtClean="0"/>
              <a:t> / rollspel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834880" cy="4525963"/>
          </a:xfrm>
        </p:spPr>
        <p:txBody>
          <a:bodyPr/>
          <a:lstStyle/>
          <a:p>
            <a:r>
              <a:rPr lang="sv-SE" dirty="0" smtClean="0"/>
              <a:t>Agera som om man vore en ur målgruppen</a:t>
            </a:r>
          </a:p>
          <a:p>
            <a:r>
              <a:rPr lang="sv-SE" dirty="0" smtClean="0"/>
              <a:t>Simulera t ex funktionsnedsättningar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5115" r="34766"/>
          <a:stretch/>
        </p:blipFill>
        <p:spPr>
          <a:xfrm>
            <a:off x="5508104" y="2132856"/>
            <a:ext cx="2667001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526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Deltagande design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Ta med målgruppen i design-processen även i framåtsyftande aktiviteter, t ex:</a:t>
            </a:r>
          </a:p>
          <a:p>
            <a:pPr lvl="1"/>
            <a:r>
              <a:rPr lang="sv-SE" dirty="0" smtClean="0"/>
              <a:t>Brainstorming</a:t>
            </a:r>
          </a:p>
          <a:p>
            <a:pPr lvl="1"/>
            <a:r>
              <a:rPr lang="sv-SE" dirty="0" err="1" smtClean="0"/>
              <a:t>Bodystorming</a:t>
            </a:r>
            <a:endParaRPr lang="sv-SE" dirty="0" smtClean="0"/>
          </a:p>
          <a:p>
            <a:pPr lvl="1"/>
            <a:r>
              <a:rPr lang="sv-SE" dirty="0" smtClean="0"/>
              <a:t>Workshops</a:t>
            </a:r>
          </a:p>
          <a:p>
            <a:pPr lvl="1"/>
            <a:endParaRPr lang="sv-SE" dirty="0" smtClean="0"/>
          </a:p>
        </p:txBody>
      </p:sp>
    </p:spTree>
    <p:extLst>
      <p:ext uri="{BB962C8B-B14F-4D97-AF65-F5344CB8AC3E}">
        <p14:creationId xmlns:p14="http://schemas.microsoft.com/office/powerpoint/2010/main" val="20635810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6000" dirty="0" err="1" smtClean="0"/>
              <a:t>Slutligen</a:t>
            </a:r>
            <a:r>
              <a:rPr lang="en-US" sz="6000" dirty="0" smtClean="0"/>
              <a:t>: 6 </a:t>
            </a:r>
            <a:r>
              <a:rPr lang="en-US" sz="6000" dirty="0" err="1" smtClean="0"/>
              <a:t>punkter</a:t>
            </a:r>
            <a:r>
              <a:rPr lang="en-US" sz="6000" dirty="0" smtClean="0"/>
              <a:t> </a:t>
            </a:r>
            <a:r>
              <a:rPr lang="en-US" sz="6000" dirty="0" err="1" smtClean="0"/>
              <a:t>att</a:t>
            </a:r>
            <a:r>
              <a:rPr lang="en-US" sz="6000" dirty="0" smtClean="0"/>
              <a:t> </a:t>
            </a:r>
            <a:r>
              <a:rPr lang="en-US" sz="6000" dirty="0" err="1" smtClean="0"/>
              <a:t>tänka</a:t>
            </a:r>
            <a:r>
              <a:rPr lang="en-US" sz="6000" dirty="0" smtClean="0"/>
              <a:t> </a:t>
            </a:r>
            <a:r>
              <a:rPr lang="en-US" sz="6000" dirty="0" err="1" smtClean="0"/>
              <a:t>på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65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smtClean="0"/>
              <a:t>Sex nyckelaspekter vid datainsamling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Sätta upp mål</a:t>
            </a:r>
          </a:p>
          <a:p>
            <a:r>
              <a:rPr lang="sv-SE" dirty="0" smtClean="0"/>
              <a:t>Identifiera deltagare</a:t>
            </a:r>
          </a:p>
          <a:p>
            <a:r>
              <a:rPr lang="sv-SE" dirty="0" smtClean="0"/>
              <a:t>Förhållande till deltagare</a:t>
            </a:r>
          </a:p>
          <a:p>
            <a:r>
              <a:rPr lang="sv-SE" dirty="0" smtClean="0"/>
              <a:t>Triangulering</a:t>
            </a:r>
          </a:p>
          <a:p>
            <a:r>
              <a:rPr lang="sv-SE" dirty="0" smtClean="0"/>
              <a:t>Pilotstudier</a:t>
            </a:r>
          </a:p>
          <a:p>
            <a:r>
              <a:rPr lang="sv-SE" dirty="0" smtClean="0"/>
              <a:t>Kontext</a:t>
            </a:r>
          </a:p>
          <a:p>
            <a:endParaRPr lang="sv-SE" dirty="0" smtClean="0"/>
          </a:p>
          <a:p>
            <a:endParaRPr lang="sv-SE" dirty="0" smtClean="0"/>
          </a:p>
          <a:p>
            <a:endParaRPr lang="sv-SE" dirty="0" smtClean="0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24342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Sätta</a:t>
            </a:r>
            <a:r>
              <a:rPr lang="en-US" dirty="0" smtClean="0"/>
              <a:t> </a:t>
            </a:r>
            <a:r>
              <a:rPr lang="en-US" dirty="0" err="1" smtClean="0"/>
              <a:t>upp</a:t>
            </a:r>
            <a:r>
              <a:rPr lang="en-US" dirty="0" smtClean="0"/>
              <a:t> </a:t>
            </a:r>
            <a:r>
              <a:rPr lang="en-US" dirty="0" err="1" smtClean="0"/>
              <a:t>mål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Det</a:t>
            </a:r>
            <a:r>
              <a:rPr lang="en-US" dirty="0" smtClean="0"/>
              <a:t> </a:t>
            </a:r>
            <a:r>
              <a:rPr lang="en-US" dirty="0" err="1" smtClean="0"/>
              <a:t>kan</a:t>
            </a:r>
            <a:r>
              <a:rPr lang="en-US" dirty="0" smtClean="0"/>
              <a:t> </a:t>
            </a:r>
            <a:r>
              <a:rPr lang="en-US" dirty="0" err="1" smtClean="0"/>
              <a:t>verka</a:t>
            </a:r>
            <a:r>
              <a:rPr lang="en-US" dirty="0" smtClean="0"/>
              <a:t> </a:t>
            </a:r>
            <a:r>
              <a:rPr lang="en-US" dirty="0" err="1" smtClean="0"/>
              <a:t>självklart</a:t>
            </a:r>
            <a:r>
              <a:rPr lang="en-US" dirty="0" smtClean="0"/>
              <a:t> men </a:t>
            </a:r>
            <a:r>
              <a:rPr lang="en-US" dirty="0" err="1" smtClean="0"/>
              <a:t>det</a:t>
            </a:r>
            <a:r>
              <a:rPr lang="en-US" dirty="0" smtClean="0"/>
              <a:t> </a:t>
            </a:r>
            <a:r>
              <a:rPr lang="en-US" dirty="0" err="1" smtClean="0"/>
              <a:t>är</a:t>
            </a:r>
            <a:r>
              <a:rPr lang="en-US" dirty="0" smtClean="0"/>
              <a:t> </a:t>
            </a:r>
            <a:r>
              <a:rPr lang="en-US" dirty="0" err="1" smtClean="0"/>
              <a:t>viktigt</a:t>
            </a:r>
            <a:r>
              <a:rPr lang="en-US" dirty="0" smtClean="0"/>
              <a:t> </a:t>
            </a:r>
            <a:r>
              <a:rPr lang="en-US" dirty="0" err="1" smtClean="0"/>
              <a:t>att</a:t>
            </a:r>
            <a:r>
              <a:rPr lang="en-US" dirty="0" smtClean="0"/>
              <a:t> man </a:t>
            </a:r>
            <a:r>
              <a:rPr lang="en-US" dirty="0" err="1" smtClean="0"/>
              <a:t>sätter</a:t>
            </a:r>
            <a:r>
              <a:rPr lang="en-US" dirty="0" smtClean="0"/>
              <a:t> </a:t>
            </a:r>
            <a:r>
              <a:rPr lang="en-US" dirty="0" err="1" smtClean="0"/>
              <a:t>upp</a:t>
            </a:r>
            <a:r>
              <a:rPr lang="en-US" dirty="0" smtClean="0"/>
              <a:t> </a:t>
            </a:r>
            <a:r>
              <a:rPr lang="en-US" dirty="0" err="1" smtClean="0"/>
              <a:t>mål</a:t>
            </a:r>
            <a:r>
              <a:rPr lang="en-US" dirty="0" smtClean="0"/>
              <a:t> </a:t>
            </a:r>
            <a:r>
              <a:rPr lang="en-US" dirty="0" err="1" smtClean="0"/>
              <a:t>för</a:t>
            </a:r>
            <a:r>
              <a:rPr lang="en-US" dirty="0" smtClean="0"/>
              <a:t> </a:t>
            </a:r>
            <a:r>
              <a:rPr lang="en-US" dirty="0" err="1" smtClean="0"/>
              <a:t>datainsamlingen</a:t>
            </a:r>
            <a:endParaRPr lang="en-US" dirty="0" smtClean="0"/>
          </a:p>
          <a:p>
            <a:r>
              <a:rPr lang="en-US" dirty="0" err="1" smtClean="0"/>
              <a:t>Målen</a:t>
            </a:r>
            <a:r>
              <a:rPr lang="en-US" dirty="0" smtClean="0"/>
              <a:t> </a:t>
            </a:r>
            <a:r>
              <a:rPr lang="en-US" dirty="0" err="1" smtClean="0"/>
              <a:t>påverkar</a:t>
            </a:r>
            <a:endParaRPr lang="en-US" dirty="0"/>
          </a:p>
          <a:p>
            <a:pPr lvl="1"/>
            <a:r>
              <a:rPr lang="en-US" dirty="0" err="1" smtClean="0"/>
              <a:t>Metoden</a:t>
            </a:r>
            <a:r>
              <a:rPr lang="en-US" dirty="0" smtClean="0"/>
              <a:t> </a:t>
            </a:r>
            <a:r>
              <a:rPr lang="en-US" dirty="0" err="1" smtClean="0"/>
              <a:t>för</a:t>
            </a:r>
            <a:r>
              <a:rPr lang="en-US" dirty="0" smtClean="0"/>
              <a:t> </a:t>
            </a:r>
            <a:r>
              <a:rPr lang="en-US" dirty="0" err="1" smtClean="0"/>
              <a:t>datainsamling</a:t>
            </a:r>
            <a:endParaRPr lang="en-US" dirty="0" smtClean="0"/>
          </a:p>
          <a:p>
            <a:pPr lvl="1"/>
            <a:r>
              <a:rPr lang="en-US" dirty="0" err="1" smtClean="0"/>
              <a:t>Hur</a:t>
            </a:r>
            <a:r>
              <a:rPr lang="en-US" dirty="0" smtClean="0"/>
              <a:t> man </a:t>
            </a:r>
            <a:r>
              <a:rPr lang="en-US" dirty="0" err="1" smtClean="0"/>
              <a:t>analyserar</a:t>
            </a:r>
            <a:r>
              <a:rPr lang="en-US" dirty="0" smtClean="0"/>
              <a:t> </a:t>
            </a:r>
            <a:r>
              <a:rPr lang="en-US" dirty="0" err="1" smtClean="0"/>
              <a:t>sina</a:t>
            </a:r>
            <a:r>
              <a:rPr lang="en-US" dirty="0" smtClean="0"/>
              <a:t>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383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Identifiera</a:t>
            </a:r>
            <a:r>
              <a:rPr lang="en-US" dirty="0" smtClean="0"/>
              <a:t> </a:t>
            </a:r>
            <a:r>
              <a:rPr lang="en-US" dirty="0" err="1" smtClean="0"/>
              <a:t>deltagare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 </a:t>
            </a:r>
            <a:r>
              <a:rPr lang="en-US" dirty="0" err="1" smtClean="0"/>
              <a:t>tvingas</a:t>
            </a:r>
            <a:r>
              <a:rPr lang="en-US" dirty="0" smtClean="0"/>
              <a:t> </a:t>
            </a:r>
            <a:r>
              <a:rPr lang="en-US" dirty="0" err="1" smtClean="0"/>
              <a:t>nästan</a:t>
            </a:r>
            <a:r>
              <a:rPr lang="en-US" dirty="0" smtClean="0"/>
              <a:t> </a:t>
            </a:r>
            <a:r>
              <a:rPr lang="en-US" dirty="0" err="1" smtClean="0"/>
              <a:t>alltid</a:t>
            </a:r>
            <a:r>
              <a:rPr lang="en-US" dirty="0" smtClean="0"/>
              <a:t> </a:t>
            </a:r>
            <a:r>
              <a:rPr lang="en-US" dirty="0" err="1" smtClean="0"/>
              <a:t>göra</a:t>
            </a:r>
            <a:r>
              <a:rPr lang="en-US" dirty="0" smtClean="0"/>
              <a:t> </a:t>
            </a:r>
            <a:r>
              <a:rPr lang="en-US" dirty="0" err="1" smtClean="0"/>
              <a:t>ett</a:t>
            </a:r>
            <a:r>
              <a:rPr lang="en-US" dirty="0" smtClean="0"/>
              <a:t> </a:t>
            </a:r>
            <a:r>
              <a:rPr lang="en-US" dirty="0" err="1" smtClean="0"/>
              <a:t>urval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r>
              <a:rPr lang="en-US" dirty="0" smtClean="0"/>
              <a:t> </a:t>
            </a:r>
            <a:r>
              <a:rPr lang="en-US" dirty="0" err="1" smtClean="0"/>
              <a:t>deltagare</a:t>
            </a:r>
            <a:r>
              <a:rPr lang="en-US" dirty="0" smtClean="0"/>
              <a:t> (</a:t>
            </a:r>
            <a:r>
              <a:rPr lang="en-US" i="1" dirty="0" smtClean="0"/>
              <a:t>sampling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Målen</a:t>
            </a:r>
            <a:r>
              <a:rPr lang="en-US" dirty="0" smtClean="0"/>
              <a:t> </a:t>
            </a:r>
            <a:r>
              <a:rPr lang="en-US" dirty="0" err="1" smtClean="0"/>
              <a:t>bör</a:t>
            </a:r>
            <a:r>
              <a:rPr lang="en-US" dirty="0" smtClean="0"/>
              <a:t> </a:t>
            </a:r>
            <a:r>
              <a:rPr lang="en-US" dirty="0" err="1" smtClean="0"/>
              <a:t>styra</a:t>
            </a:r>
            <a:r>
              <a:rPr lang="en-US" dirty="0" smtClean="0"/>
              <a:t> </a:t>
            </a:r>
            <a:r>
              <a:rPr lang="en-US" dirty="0" err="1" smtClean="0"/>
              <a:t>urvalet</a:t>
            </a:r>
            <a:endParaRPr lang="en-US" dirty="0" smtClean="0"/>
          </a:p>
          <a:p>
            <a:pPr lvl="1"/>
            <a:r>
              <a:rPr lang="en-US" dirty="0" err="1" smtClean="0"/>
              <a:t>Fokuserad</a:t>
            </a:r>
            <a:r>
              <a:rPr lang="en-US" dirty="0" smtClean="0"/>
              <a:t> </a:t>
            </a:r>
            <a:r>
              <a:rPr lang="en-US" dirty="0" err="1" smtClean="0"/>
              <a:t>grupp</a:t>
            </a:r>
            <a:r>
              <a:rPr lang="en-US" dirty="0" smtClean="0"/>
              <a:t> </a:t>
            </a:r>
            <a:r>
              <a:rPr lang="en-US" dirty="0" err="1" smtClean="0"/>
              <a:t>eller</a:t>
            </a:r>
            <a:r>
              <a:rPr lang="en-US" dirty="0" smtClean="0"/>
              <a:t> divers </a:t>
            </a:r>
            <a:r>
              <a:rPr lang="en-US" dirty="0" err="1" smtClean="0"/>
              <a:t>grupp</a:t>
            </a:r>
            <a:endParaRPr lang="en-US" dirty="0" smtClean="0"/>
          </a:p>
          <a:p>
            <a:pPr lvl="1"/>
            <a:r>
              <a:rPr lang="en-US" dirty="0" err="1" smtClean="0"/>
              <a:t>Extrem-användare</a:t>
            </a:r>
            <a:r>
              <a:rPr lang="en-US" dirty="0" smtClean="0"/>
              <a:t> </a:t>
            </a:r>
            <a:r>
              <a:rPr lang="en-US" dirty="0" err="1" smtClean="0"/>
              <a:t>kontra</a:t>
            </a:r>
            <a:r>
              <a:rPr lang="en-US" dirty="0" smtClean="0"/>
              <a:t> </a:t>
            </a:r>
            <a:r>
              <a:rPr lang="en-US" dirty="0" err="1" smtClean="0"/>
              <a:t>medel-användare</a:t>
            </a:r>
            <a:endParaRPr lang="en-US" dirty="0" smtClean="0"/>
          </a:p>
          <a:p>
            <a:r>
              <a:rPr lang="en-US" dirty="0" err="1" smtClean="0"/>
              <a:t>Undvik</a:t>
            </a:r>
            <a:r>
              <a:rPr lang="en-US" dirty="0" smtClean="0"/>
              <a:t> </a:t>
            </a:r>
            <a:r>
              <a:rPr lang="en-US" dirty="0" err="1" smtClean="0"/>
              <a:t>bekvämlighetsurval</a:t>
            </a:r>
            <a:endParaRPr lang="en-US" dirty="0" smtClean="0"/>
          </a:p>
          <a:p>
            <a:r>
              <a:rPr lang="en-US" dirty="0" err="1" smtClean="0"/>
              <a:t>Vilket</a:t>
            </a:r>
            <a:r>
              <a:rPr lang="en-US" dirty="0" smtClean="0"/>
              <a:t> </a:t>
            </a:r>
            <a:r>
              <a:rPr lang="en-US" dirty="0" err="1" smtClean="0"/>
              <a:t>förhållande</a:t>
            </a:r>
            <a:r>
              <a:rPr lang="en-US" dirty="0" smtClean="0"/>
              <a:t> </a:t>
            </a:r>
            <a:r>
              <a:rPr lang="en-US" dirty="0" err="1" smtClean="0"/>
              <a:t>har</a:t>
            </a:r>
            <a:r>
              <a:rPr lang="en-US" dirty="0" smtClean="0"/>
              <a:t> man till </a:t>
            </a:r>
            <a:r>
              <a:rPr lang="en-US" dirty="0" err="1" smtClean="0"/>
              <a:t>deltagarna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002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Triangulering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-36783" r="-36783"/>
          <a:stretch>
            <a:fillRect/>
          </a:stretch>
        </p:blipFill>
        <p:spPr>
          <a:xfrm>
            <a:off x="-1332656" y="2132856"/>
            <a:ext cx="7594103" cy="4176464"/>
          </a:xfr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2132856"/>
            <a:ext cx="3960440" cy="4150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10748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Triangulering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Att</a:t>
            </a:r>
            <a:r>
              <a:rPr lang="en-US" dirty="0" smtClean="0"/>
              <a:t> </a:t>
            </a:r>
            <a:r>
              <a:rPr lang="en-US" dirty="0" err="1" smtClean="0"/>
              <a:t>undersöka</a:t>
            </a:r>
            <a:r>
              <a:rPr lang="en-US" dirty="0" smtClean="0"/>
              <a:t> </a:t>
            </a:r>
            <a:r>
              <a:rPr lang="en-US" dirty="0" err="1" smtClean="0"/>
              <a:t>ett</a:t>
            </a:r>
            <a:r>
              <a:rPr lang="en-US" dirty="0" smtClean="0"/>
              <a:t> </a:t>
            </a:r>
            <a:r>
              <a:rPr lang="en-US" dirty="0" err="1" smtClean="0"/>
              <a:t>fenoment</a:t>
            </a:r>
            <a:r>
              <a:rPr lang="en-US" dirty="0" smtClean="0"/>
              <a:t> </a:t>
            </a:r>
            <a:r>
              <a:rPr lang="en-US" dirty="0" err="1" smtClean="0"/>
              <a:t>från</a:t>
            </a:r>
            <a:r>
              <a:rPr lang="en-US" dirty="0" smtClean="0"/>
              <a:t> </a:t>
            </a:r>
            <a:r>
              <a:rPr lang="en-US" dirty="0" err="1" smtClean="0"/>
              <a:t>minst</a:t>
            </a:r>
            <a:r>
              <a:rPr lang="en-US" dirty="0" smtClean="0"/>
              <a:t> </a:t>
            </a:r>
            <a:r>
              <a:rPr lang="en-US" dirty="0" err="1" smtClean="0"/>
              <a:t>två</a:t>
            </a:r>
            <a:r>
              <a:rPr lang="en-US" dirty="0" smtClean="0"/>
              <a:t> </a:t>
            </a:r>
            <a:r>
              <a:rPr lang="en-US" dirty="0" err="1" smtClean="0"/>
              <a:t>perspektiv</a:t>
            </a:r>
            <a:endParaRPr lang="en-US" dirty="0" smtClean="0"/>
          </a:p>
          <a:p>
            <a:r>
              <a:rPr lang="en-US" dirty="0" err="1"/>
              <a:t>Ett</a:t>
            </a:r>
            <a:r>
              <a:rPr lang="en-US" dirty="0"/>
              <a:t> </a:t>
            </a:r>
            <a:r>
              <a:rPr lang="en-US" dirty="0" err="1"/>
              <a:t>sätt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öka</a:t>
            </a:r>
            <a:r>
              <a:rPr lang="en-US" dirty="0"/>
              <a:t> “</a:t>
            </a:r>
            <a:r>
              <a:rPr lang="en-US" dirty="0" err="1"/>
              <a:t>kvaliteten</a:t>
            </a:r>
            <a:r>
              <a:rPr lang="en-US" dirty="0"/>
              <a:t>”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forskningsarbetet</a:t>
            </a:r>
            <a:r>
              <a:rPr lang="en-US" dirty="0"/>
              <a:t>/</a:t>
            </a:r>
            <a:r>
              <a:rPr lang="en-US" dirty="0" err="1"/>
              <a:t>utvecklingsarbetet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138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Triangulering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Datatriangulering</a:t>
            </a:r>
            <a:endParaRPr lang="en-US" dirty="0" smtClean="0"/>
          </a:p>
          <a:p>
            <a:r>
              <a:rPr lang="en-US" dirty="0" err="1" smtClean="0"/>
              <a:t>Observatörstriangulering</a:t>
            </a:r>
            <a:endParaRPr lang="en-US" dirty="0" smtClean="0"/>
          </a:p>
          <a:p>
            <a:r>
              <a:rPr lang="en-US" dirty="0" err="1" smtClean="0"/>
              <a:t>Teoritriangulering</a:t>
            </a:r>
            <a:endParaRPr lang="en-US" dirty="0" smtClean="0"/>
          </a:p>
          <a:p>
            <a:r>
              <a:rPr lang="en-US" dirty="0" err="1" smtClean="0"/>
              <a:t>Metodtriangulering</a:t>
            </a:r>
            <a:r>
              <a:rPr lang="en-US" dirty="0" smtClean="0"/>
              <a:t> (</a:t>
            </a:r>
            <a:r>
              <a:rPr lang="en-US" dirty="0" err="1" smtClean="0"/>
              <a:t>vanligast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413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Metodtriangulering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196752"/>
            <a:ext cx="8892480" cy="5884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24449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... men </a:t>
            </a:r>
            <a:r>
              <a:rPr lang="en-US" sz="4000" dirty="0" err="1" smtClean="0"/>
              <a:t>egentligen</a:t>
            </a:r>
            <a:r>
              <a:rPr lang="en-US" sz="4000" dirty="0" smtClean="0"/>
              <a:t> </a:t>
            </a:r>
            <a:r>
              <a:rPr lang="en-US" sz="4000" dirty="0" err="1" smtClean="0"/>
              <a:t>kommer</a:t>
            </a:r>
            <a:r>
              <a:rPr lang="en-US" sz="4000" dirty="0" smtClean="0"/>
              <a:t> </a:t>
            </a:r>
            <a:r>
              <a:rPr lang="en-US" sz="4000" dirty="0" err="1" smtClean="0"/>
              <a:t>användaren</a:t>
            </a:r>
            <a:r>
              <a:rPr lang="en-US" sz="4000" dirty="0" smtClean="0"/>
              <a:t> </a:t>
            </a:r>
            <a:r>
              <a:rPr lang="en-US" sz="4000" dirty="0" err="1" smtClean="0"/>
              <a:t>förstå</a:t>
            </a:r>
            <a:r>
              <a:rPr lang="en-US" sz="4000" dirty="0" smtClean="0"/>
              <a:t> </a:t>
            </a:r>
            <a:r>
              <a:rPr lang="en-US" sz="4000" dirty="0" err="1" smtClean="0"/>
              <a:t>mycket</a:t>
            </a:r>
            <a:r>
              <a:rPr lang="en-US" sz="4000" dirty="0" smtClean="0"/>
              <a:t> </a:t>
            </a:r>
            <a:r>
              <a:rPr lang="en-US" sz="4000" dirty="0" err="1" smtClean="0"/>
              <a:t>mindre</a:t>
            </a:r>
            <a:r>
              <a:rPr lang="en-US" sz="4000" dirty="0" smtClean="0"/>
              <a:t>.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Tappers_listeners"/>
          <p:cNvPicPr>
            <a:picLocks noChangeAspect="1" noChangeArrowheads="1"/>
          </p:cNvPicPr>
          <p:nvPr/>
        </p:nvPicPr>
        <p:blipFill>
          <a:blip r:embed="rId2" cstate="print"/>
          <a:srcRect b="15625"/>
          <a:stretch>
            <a:fillRect/>
          </a:stretch>
        </p:blipFill>
        <p:spPr bwMode="auto">
          <a:xfrm>
            <a:off x="1428728" y="2871176"/>
            <a:ext cx="6648712" cy="2286016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Pilotstudier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 </a:t>
            </a:r>
            <a:r>
              <a:rPr lang="en-US" dirty="0" err="1" smtClean="0"/>
              <a:t>pilotstudie</a:t>
            </a:r>
            <a:r>
              <a:rPr lang="en-US" dirty="0" smtClean="0"/>
              <a:t> </a:t>
            </a:r>
            <a:r>
              <a:rPr lang="en-US" dirty="0" err="1" smtClean="0"/>
              <a:t>är</a:t>
            </a:r>
            <a:r>
              <a:rPr lang="en-US" dirty="0" smtClean="0"/>
              <a:t> </a:t>
            </a:r>
            <a:r>
              <a:rPr lang="en-US" dirty="0" err="1" smtClean="0"/>
              <a:t>ett</a:t>
            </a:r>
            <a:r>
              <a:rPr lang="en-US" dirty="0" smtClean="0"/>
              <a:t> </a:t>
            </a:r>
            <a:r>
              <a:rPr lang="en-US" dirty="0" err="1" smtClean="0"/>
              <a:t>litet</a:t>
            </a:r>
            <a:r>
              <a:rPr lang="en-US" dirty="0" smtClean="0"/>
              <a:t> test </a:t>
            </a:r>
            <a:r>
              <a:rPr lang="en-US" dirty="0" err="1" smtClean="0"/>
              <a:t>av</a:t>
            </a:r>
            <a:r>
              <a:rPr lang="en-US" dirty="0" smtClean="0"/>
              <a:t> den </a:t>
            </a:r>
            <a:r>
              <a:rPr lang="en-US" dirty="0" err="1" smtClean="0"/>
              <a:t>riktiga</a:t>
            </a:r>
            <a:r>
              <a:rPr lang="en-US" dirty="0" smtClean="0"/>
              <a:t> </a:t>
            </a:r>
            <a:r>
              <a:rPr lang="en-US" dirty="0" err="1" smtClean="0"/>
              <a:t>datainsamlingen</a:t>
            </a:r>
            <a:endParaRPr lang="en-US" dirty="0" smtClean="0"/>
          </a:p>
          <a:p>
            <a:r>
              <a:rPr lang="en-US" dirty="0" smtClean="0"/>
              <a:t>Man </a:t>
            </a:r>
            <a:r>
              <a:rPr lang="en-US" dirty="0" err="1" smtClean="0"/>
              <a:t>vill</a:t>
            </a:r>
            <a:r>
              <a:rPr lang="en-US" dirty="0" smtClean="0"/>
              <a:t> </a:t>
            </a:r>
            <a:r>
              <a:rPr lang="en-US" dirty="0" err="1" smtClean="0"/>
              <a:t>inte</a:t>
            </a:r>
            <a:r>
              <a:rPr lang="en-US" dirty="0" smtClean="0"/>
              <a:t> </a:t>
            </a:r>
            <a:r>
              <a:rPr lang="en-US" dirty="0" err="1" smtClean="0"/>
              <a:t>distribuera</a:t>
            </a:r>
            <a:r>
              <a:rPr lang="en-US" dirty="0" smtClean="0"/>
              <a:t> 500 </a:t>
            </a:r>
            <a:r>
              <a:rPr lang="en-US" dirty="0" err="1" smtClean="0"/>
              <a:t>enkäter</a:t>
            </a:r>
            <a:r>
              <a:rPr lang="en-US" dirty="0" smtClean="0"/>
              <a:t> </a:t>
            </a:r>
            <a:r>
              <a:rPr lang="en-US" dirty="0" err="1" smtClean="0"/>
              <a:t>och</a:t>
            </a:r>
            <a:r>
              <a:rPr lang="en-US" dirty="0" smtClean="0"/>
              <a:t> sedan </a:t>
            </a:r>
            <a:r>
              <a:rPr lang="en-US" dirty="0" err="1" smtClean="0"/>
              <a:t>upptäcka</a:t>
            </a:r>
            <a:r>
              <a:rPr lang="en-US" dirty="0" smtClean="0"/>
              <a:t> </a:t>
            </a:r>
            <a:r>
              <a:rPr lang="en-US" dirty="0" err="1" smtClean="0"/>
              <a:t>att</a:t>
            </a:r>
            <a:r>
              <a:rPr lang="en-US" dirty="0" smtClean="0"/>
              <a:t> </a:t>
            </a:r>
            <a:r>
              <a:rPr lang="en-US" dirty="0" err="1" smtClean="0"/>
              <a:t>flera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r>
              <a:rPr lang="en-US" dirty="0" smtClean="0"/>
              <a:t> </a:t>
            </a:r>
            <a:r>
              <a:rPr lang="en-US" dirty="0" err="1" smtClean="0"/>
              <a:t>frågorna</a:t>
            </a:r>
            <a:r>
              <a:rPr lang="en-US" dirty="0" smtClean="0"/>
              <a:t> 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felformulerade</a:t>
            </a:r>
            <a:r>
              <a:rPr lang="en-US" dirty="0" smtClean="0"/>
              <a:t>…</a:t>
            </a:r>
          </a:p>
          <a:p>
            <a:r>
              <a:rPr lang="en-US" dirty="0" err="1" smtClean="0"/>
              <a:t>Använd</a:t>
            </a:r>
            <a:r>
              <a:rPr lang="en-US" dirty="0" smtClean="0"/>
              <a:t> </a:t>
            </a:r>
            <a:r>
              <a:rPr lang="en-US" dirty="0" err="1" smtClean="0"/>
              <a:t>kollegor</a:t>
            </a:r>
            <a:r>
              <a:rPr lang="en-US" dirty="0" smtClean="0"/>
              <a:t> </a:t>
            </a:r>
            <a:r>
              <a:rPr lang="en-US" dirty="0" err="1" smtClean="0"/>
              <a:t>och</a:t>
            </a:r>
            <a:r>
              <a:rPr lang="en-US" dirty="0" smtClean="0"/>
              <a:t> </a:t>
            </a:r>
            <a:r>
              <a:rPr lang="en-US" dirty="0" err="1" smtClean="0"/>
              <a:t>vänner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465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Kontext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Fundera på:</a:t>
            </a:r>
          </a:p>
          <a:p>
            <a:endParaRPr lang="sv-SE" dirty="0"/>
          </a:p>
          <a:p>
            <a:pPr lvl="1"/>
            <a:r>
              <a:rPr lang="sv-SE" dirty="0" smtClean="0"/>
              <a:t>Gör det någon skillnad om man gör en intervju med en kassörska </a:t>
            </a:r>
          </a:p>
          <a:p>
            <a:pPr lvl="2"/>
            <a:r>
              <a:rPr lang="sv-SE" dirty="0" smtClean="0"/>
              <a:t>i ett </a:t>
            </a:r>
            <a:r>
              <a:rPr lang="sv-SE" dirty="0" err="1" smtClean="0"/>
              <a:t>mötesrum</a:t>
            </a:r>
            <a:endParaRPr lang="sv-SE" dirty="0" smtClean="0"/>
          </a:p>
          <a:p>
            <a:pPr lvl="3"/>
            <a:r>
              <a:rPr lang="sv-SE" dirty="0"/>
              <a:t>e</a:t>
            </a:r>
            <a:r>
              <a:rPr lang="sv-SE" dirty="0" smtClean="0"/>
              <a:t>ller</a:t>
            </a:r>
          </a:p>
          <a:p>
            <a:pPr lvl="2"/>
            <a:r>
              <a:rPr lang="sv-SE" dirty="0" smtClean="0"/>
              <a:t>i kassan</a:t>
            </a:r>
          </a:p>
          <a:p>
            <a:pPr marL="914400" lvl="2" indent="0">
              <a:buNone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3153213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Litteratur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User Study Guidelines,</a:t>
            </a:r>
            <a:r>
              <a:rPr lang="en-US" dirty="0"/>
              <a:t> </a:t>
            </a:r>
            <a:r>
              <a:rPr lang="en-US" dirty="0" err="1"/>
              <a:t>ed’s</a:t>
            </a:r>
            <a:r>
              <a:rPr lang="en-US" dirty="0"/>
              <a:t> Charlotte Magnusson et al (2008)</a:t>
            </a:r>
            <a:endParaRPr lang="en-US" i="1" dirty="0"/>
          </a:p>
          <a:p>
            <a:r>
              <a:rPr lang="en-US" i="1" dirty="0" smtClean="0"/>
              <a:t>Designing </a:t>
            </a:r>
            <a:r>
              <a:rPr lang="en-US" i="1" dirty="0"/>
              <a:t>for usability: key principles and what designers </a:t>
            </a:r>
            <a:r>
              <a:rPr lang="en-US" i="1" dirty="0" smtClean="0"/>
              <a:t>think, </a:t>
            </a:r>
            <a:r>
              <a:rPr lang="sv-SE" dirty="0" smtClean="0"/>
              <a:t>Gould &amp; Lewis (1985)</a:t>
            </a:r>
          </a:p>
          <a:p>
            <a:r>
              <a:rPr lang="en-US" i="1" dirty="0" err="1" smtClean="0"/>
              <a:t>Fråga</a:t>
            </a:r>
            <a:r>
              <a:rPr lang="en-US" i="1" dirty="0" smtClean="0"/>
              <a:t> </a:t>
            </a:r>
            <a:r>
              <a:rPr lang="en-US" i="1" dirty="0" err="1" smtClean="0"/>
              <a:t>rätt</a:t>
            </a:r>
            <a:r>
              <a:rPr lang="en-US" dirty="0" smtClean="0"/>
              <a:t>, </a:t>
            </a:r>
            <a:r>
              <a:rPr lang="en-US" dirty="0" err="1" smtClean="0"/>
              <a:t>Birgitta</a:t>
            </a:r>
            <a:r>
              <a:rPr lang="en-US" dirty="0" smtClean="0"/>
              <a:t> </a:t>
            </a:r>
            <a:r>
              <a:rPr lang="en-US" dirty="0" err="1" smtClean="0"/>
              <a:t>Henningsson</a:t>
            </a:r>
            <a:r>
              <a:rPr lang="en-US" dirty="0" smtClean="0"/>
              <a:t>, SCB (2001)</a:t>
            </a:r>
          </a:p>
        </p:txBody>
      </p:sp>
    </p:spTree>
    <p:extLst>
      <p:ext uri="{BB962C8B-B14F-4D97-AF65-F5344CB8AC3E}">
        <p14:creationId xmlns:p14="http://schemas.microsoft.com/office/powerpoint/2010/main" val="823323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 smtClean="0"/>
              <a:t>Dessutom</a:t>
            </a:r>
            <a:r>
              <a:rPr lang="en-US" sz="3200" dirty="0" smtClean="0"/>
              <a:t> </a:t>
            </a:r>
            <a:r>
              <a:rPr lang="en-US" sz="3200" dirty="0" err="1" smtClean="0"/>
              <a:t>råder</a:t>
            </a:r>
            <a:r>
              <a:rPr lang="en-US" sz="3200" dirty="0" smtClean="0"/>
              <a:t> </a:t>
            </a:r>
            <a:r>
              <a:rPr lang="en-US" sz="3200" dirty="0" err="1" smtClean="0"/>
              <a:t>det</a:t>
            </a:r>
            <a:r>
              <a:rPr lang="en-US" sz="3200" dirty="0" smtClean="0"/>
              <a:t> </a:t>
            </a:r>
            <a:r>
              <a:rPr lang="en-US" sz="3200" dirty="0" err="1" smtClean="0"/>
              <a:t>omvända</a:t>
            </a:r>
            <a:r>
              <a:rPr lang="en-US" sz="3200" dirty="0" smtClean="0"/>
              <a:t> </a:t>
            </a:r>
            <a:r>
              <a:rPr lang="en-US" sz="3200" dirty="0" err="1" smtClean="0"/>
              <a:t>förhållandet</a:t>
            </a:r>
            <a:r>
              <a:rPr lang="en-US" sz="3200" dirty="0" smtClean="0"/>
              <a:t>…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 smtClean="0"/>
              <a:t>Användaren</a:t>
            </a:r>
            <a:r>
              <a:rPr lang="en-US" sz="2800" dirty="0" smtClean="0"/>
              <a:t> (</a:t>
            </a:r>
            <a:r>
              <a:rPr lang="en-US" sz="2800" dirty="0" err="1" smtClean="0"/>
              <a:t>och</a:t>
            </a:r>
            <a:r>
              <a:rPr lang="en-US" sz="2800" dirty="0" smtClean="0"/>
              <a:t> </a:t>
            </a:r>
            <a:r>
              <a:rPr lang="en-US" sz="2800" dirty="0" err="1" smtClean="0"/>
              <a:t>designern</a:t>
            </a:r>
            <a:r>
              <a:rPr lang="en-US" sz="2800" dirty="0" smtClean="0"/>
              <a:t>) </a:t>
            </a:r>
            <a:r>
              <a:rPr lang="en-US" sz="2800" dirty="0" err="1" smtClean="0"/>
              <a:t>tror</a:t>
            </a:r>
            <a:r>
              <a:rPr lang="en-US" sz="2800" dirty="0" smtClean="0"/>
              <a:t> </a:t>
            </a:r>
            <a:r>
              <a:rPr lang="en-US" sz="2800" dirty="0" err="1" smtClean="0"/>
              <a:t>att</a:t>
            </a:r>
            <a:r>
              <a:rPr lang="en-US" sz="2800" dirty="0" smtClean="0"/>
              <a:t> </a:t>
            </a:r>
            <a:r>
              <a:rPr lang="en-US" sz="2800" dirty="0" err="1" smtClean="0"/>
              <a:t>designern</a:t>
            </a:r>
            <a:r>
              <a:rPr lang="en-US" sz="2800" dirty="0" smtClean="0"/>
              <a:t> </a:t>
            </a:r>
            <a:r>
              <a:rPr lang="en-US" sz="2800" dirty="0" err="1" smtClean="0"/>
              <a:t>förstår</a:t>
            </a:r>
            <a:r>
              <a:rPr lang="en-US" sz="2800" dirty="0" smtClean="0"/>
              <a:t> </a:t>
            </a:r>
            <a:r>
              <a:rPr lang="en-US" sz="2800" dirty="0" err="1" smtClean="0"/>
              <a:t>användarens</a:t>
            </a:r>
            <a:r>
              <a:rPr lang="en-US" sz="2800" dirty="0" smtClean="0"/>
              <a:t> </a:t>
            </a:r>
            <a:r>
              <a:rPr lang="en-US" sz="2800" dirty="0" err="1" smtClean="0"/>
              <a:t>behov</a:t>
            </a:r>
            <a:r>
              <a:rPr lang="en-US" sz="2800" dirty="0" smtClean="0"/>
              <a:t> </a:t>
            </a:r>
            <a:r>
              <a:rPr lang="en-US" sz="2800" dirty="0" err="1" smtClean="0"/>
              <a:t>bättre</a:t>
            </a:r>
            <a:r>
              <a:rPr lang="en-US" sz="2800" dirty="0" smtClean="0"/>
              <a:t> </a:t>
            </a:r>
            <a:r>
              <a:rPr lang="en-US" sz="2800" dirty="0" err="1" smtClean="0"/>
              <a:t>än</a:t>
            </a:r>
            <a:r>
              <a:rPr lang="en-US" sz="2800" dirty="0" smtClean="0"/>
              <a:t> </a:t>
            </a:r>
            <a:r>
              <a:rPr lang="en-US" sz="2800" dirty="0" err="1" smtClean="0"/>
              <a:t>vad</a:t>
            </a:r>
            <a:r>
              <a:rPr lang="en-US" sz="2800" dirty="0" smtClean="0"/>
              <a:t> </a:t>
            </a:r>
            <a:r>
              <a:rPr lang="en-US" sz="2800" dirty="0" err="1" smtClean="0"/>
              <a:t>denne</a:t>
            </a:r>
            <a:r>
              <a:rPr lang="en-US" sz="2800" dirty="0" smtClean="0"/>
              <a:t> </a:t>
            </a:r>
            <a:r>
              <a:rPr lang="en-US" sz="2800" dirty="0" err="1" smtClean="0"/>
              <a:t>egentligen</a:t>
            </a:r>
            <a:r>
              <a:rPr lang="en-US" sz="2800" dirty="0" smtClean="0"/>
              <a:t> </a:t>
            </a:r>
            <a:r>
              <a:rPr lang="en-US" sz="2800" dirty="0" err="1" smtClean="0"/>
              <a:t>gör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pic>
        <p:nvPicPr>
          <p:cNvPr id="4" name="Picture 2" descr="Tappers_listeners"/>
          <p:cNvPicPr>
            <a:picLocks noChangeAspect="1" noChangeArrowheads="1"/>
          </p:cNvPicPr>
          <p:nvPr/>
        </p:nvPicPr>
        <p:blipFill>
          <a:blip r:embed="rId3" cstate="print"/>
          <a:srcRect b="15625"/>
          <a:stretch>
            <a:fillRect/>
          </a:stretch>
        </p:blipFill>
        <p:spPr bwMode="auto">
          <a:xfrm>
            <a:off x="1428728" y="2871176"/>
            <a:ext cx="6648712" cy="2286016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83968" y="3297924"/>
            <a:ext cx="1285875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20285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11726</TotalTime>
  <Words>1952</Words>
  <Application>Microsoft Macintosh PowerPoint</Application>
  <PresentationFormat>On-screen Show (4:3)</PresentationFormat>
  <Paragraphs>362</Paragraphs>
  <Slides>82</Slides>
  <Notes>12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3" baseType="lpstr">
      <vt:lpstr>Office Theme</vt:lpstr>
      <vt:lpstr>Designprocessen</vt:lpstr>
      <vt:lpstr>Design: Två betydelser</vt:lpstr>
      <vt:lpstr>PowerPoint Presentation</vt:lpstr>
      <vt:lpstr>Miniexperiment: knacka en sång!</vt:lpstr>
      <vt:lpstr>“Knackaren” överskattar grovt lyssnarens förmåga att känna igen sången!</vt:lpstr>
      <vt:lpstr>Vad innebär detta i en designprocess?</vt:lpstr>
      <vt:lpstr>Designern av programvaran förutsätter att  användaren kommer förstå relativt mycket…</vt:lpstr>
      <vt:lpstr>... men egentligen kommer användaren förstå mycket mindre.</vt:lpstr>
      <vt:lpstr>Dessutom råder det omvända förhållandet…</vt:lpstr>
      <vt:lpstr>Kunskap är en enkelriktad väg</vt:lpstr>
      <vt:lpstr>PowerPoint Presentation</vt:lpstr>
      <vt:lpstr>…dessutom är det svårt att förutse allt som en användare kan hitta på!</vt:lpstr>
      <vt:lpstr>… och så vet ju inte användarna alltid vilka möjligheter som finns!</vt:lpstr>
      <vt:lpstr>Domänkunskap</vt:lpstr>
      <vt:lpstr>Jaha, vad kan man göra då, när…</vt:lpstr>
      <vt:lpstr>Användarcentrerad design</vt:lpstr>
      <vt:lpstr>Tidigt fokus på användarna och deras uppgifter</vt:lpstr>
      <vt:lpstr>Empiriska mätningar</vt:lpstr>
      <vt:lpstr>ISO 9241 - Användbarhet</vt:lpstr>
      <vt:lpstr>ISO 9241 - Användbarhet</vt:lpstr>
      <vt:lpstr>User experience (UX)</vt:lpstr>
      <vt:lpstr>User experience-mål</vt:lpstr>
      <vt:lpstr>Överlappande begrepp</vt:lpstr>
      <vt:lpstr>Lite förenklat kan man säga att…</vt:lpstr>
      <vt:lpstr>Iterativ design</vt:lpstr>
      <vt:lpstr>Iterativ design</vt:lpstr>
      <vt:lpstr>Iterativ design</vt:lpstr>
      <vt:lpstr>IDEO</vt:lpstr>
      <vt:lpstr>Att fundera på… Vad är kännetecknande för IDEO’s sätt att arbeta?</vt:lpstr>
      <vt:lpstr>Design</vt:lpstr>
      <vt:lpstr>Mänsklighetens utveckling är en enda lång designprocess!</vt:lpstr>
      <vt:lpstr>En produkts evolution är också en slags designprocess</vt:lpstr>
      <vt:lpstr>Fyra grundläggande aktiviteter i interaktionsdesign </vt:lpstr>
      <vt:lpstr>Fyra grundläggande aktiviteter i interaktionsdesignprocessen </vt:lpstr>
      <vt:lpstr>Fyra grundläggande aktiviteter i interaktionsdesignprocessen  1. Ta fram krav</vt:lpstr>
      <vt:lpstr>Fyra grundläggande aktiviteter i interaktionsdesignprocessen  2. Designa alternativ</vt:lpstr>
      <vt:lpstr>Fyra grundläggande aktiviteter i interaktionsdesignprocessen  3. Bygga prototyper</vt:lpstr>
      <vt:lpstr>Fyra grundläggande aktiviteter i interaktionsdesignprocessen  4. Utvärdering</vt:lpstr>
      <vt:lpstr>Praktiska aspekter i en designprocess</vt:lpstr>
      <vt:lpstr>Praktiska aspekter</vt:lpstr>
      <vt:lpstr>Praktiska aspekter Vilka är användarna?</vt:lpstr>
      <vt:lpstr>Praktiska aspekter  Vad menas med behov?</vt:lpstr>
      <vt:lpstr>Praktiska aspekter  Hur skapar man olika designalternativ?</vt:lpstr>
      <vt:lpstr>Praktiska aspekter  Hur väljer man mellan olika designkoncept?</vt:lpstr>
      <vt:lpstr>Konceptfasen, del 1</vt:lpstr>
      <vt:lpstr>Konceptfasen 1</vt:lpstr>
      <vt:lpstr>PowerPoint Presentation</vt:lpstr>
      <vt:lpstr>Inspiration, lär känna användaren och kontexten</vt:lpstr>
      <vt:lpstr>Intervjuer</vt:lpstr>
      <vt:lpstr>Intervjuer</vt:lpstr>
      <vt:lpstr>Öppen intervju</vt:lpstr>
      <vt:lpstr>Strukturerad intervju</vt:lpstr>
      <vt:lpstr>Halvstrukturerad intervju</vt:lpstr>
      <vt:lpstr>Gruppintervju/Fokusgrupp</vt:lpstr>
      <vt:lpstr>Att skapa intervjufrågor</vt:lpstr>
      <vt:lpstr>Tips för själva intervjun</vt:lpstr>
      <vt:lpstr>Övning</vt:lpstr>
      <vt:lpstr>Observationer</vt:lpstr>
      <vt:lpstr>Observationer</vt:lpstr>
      <vt:lpstr>Electrolux</vt:lpstr>
      <vt:lpstr>Att tänka på</vt:lpstr>
      <vt:lpstr>Enkäter</vt:lpstr>
      <vt:lpstr>Enkäter</vt:lpstr>
      <vt:lpstr>Frågor</vt:lpstr>
      <vt:lpstr>Likertskalor</vt:lpstr>
      <vt:lpstr>Semantiska differentialskalor</vt:lpstr>
      <vt:lpstr>Semantiska differentialskalor</vt:lpstr>
      <vt:lpstr>Online-enkäter</vt:lpstr>
      <vt:lpstr>Cultural probes</vt:lpstr>
      <vt:lpstr>Empathic modeling / rollspel</vt:lpstr>
      <vt:lpstr>Deltagande design</vt:lpstr>
      <vt:lpstr>Slutligen: 6 punkter att tänka på</vt:lpstr>
      <vt:lpstr>Sex nyckelaspekter vid datainsamling</vt:lpstr>
      <vt:lpstr>Sätta upp mål</vt:lpstr>
      <vt:lpstr>Identifiera deltagare</vt:lpstr>
      <vt:lpstr>Triangulering</vt:lpstr>
      <vt:lpstr>Triangulering</vt:lpstr>
      <vt:lpstr>Triangulering</vt:lpstr>
      <vt:lpstr>Metodtriangulering</vt:lpstr>
      <vt:lpstr>Pilotstudier</vt:lpstr>
      <vt:lpstr>Kontext</vt:lpstr>
      <vt:lpstr>Litteratur</vt:lpstr>
    </vt:vector>
  </TitlesOfParts>
  <Company>Design Sciences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Designprocessen 1</dc:title>
  <dc:creator>Mattias Wallergård</dc:creator>
  <cp:lastModifiedBy>Kirre Rassmus Gröhn</cp:lastModifiedBy>
  <cp:revision>402</cp:revision>
  <cp:lastPrinted>2014-09-02T15:17:55Z</cp:lastPrinted>
  <dcterms:created xsi:type="dcterms:W3CDTF">2009-01-20T15:03:44Z</dcterms:created>
  <dcterms:modified xsi:type="dcterms:W3CDTF">2015-09-01T16:02:18Z</dcterms:modified>
</cp:coreProperties>
</file>